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60" r:id="rId6"/>
    <p:sldId id="259" r:id="rId7"/>
    <p:sldId id="268" r:id="rId8"/>
    <p:sldId id="269" r:id="rId9"/>
    <p:sldId id="270" r:id="rId10"/>
    <p:sldId id="271" r:id="rId11"/>
    <p:sldId id="264" r:id="rId12"/>
    <p:sldId id="263" r:id="rId13"/>
    <p:sldId id="262" r:id="rId14"/>
    <p:sldId id="265" r:id="rId15"/>
    <p:sldId id="272" r:id="rId16"/>
    <p:sldId id="277" r:id="rId17"/>
    <p:sldId id="280" r:id="rId18"/>
    <p:sldId id="296" r:id="rId19"/>
    <p:sldId id="278" r:id="rId20"/>
    <p:sldId id="279" r:id="rId21"/>
    <p:sldId id="275" r:id="rId22"/>
    <p:sldId id="276" r:id="rId23"/>
    <p:sldId id="282" r:id="rId24"/>
    <p:sldId id="284" r:id="rId25"/>
    <p:sldId id="286" r:id="rId26"/>
    <p:sldId id="285" r:id="rId27"/>
    <p:sldId id="281" r:id="rId28"/>
    <p:sldId id="287" r:id="rId29"/>
    <p:sldId id="291" r:id="rId30"/>
    <p:sldId id="289" r:id="rId31"/>
    <p:sldId id="292" r:id="rId32"/>
    <p:sldId id="293" r:id="rId33"/>
    <p:sldId id="294" r:id="rId34"/>
    <p:sldId id="290" r:id="rId3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85" userDrawn="1">
          <p15:clr>
            <a:srgbClr val="A4A3A4"/>
          </p15:clr>
        </p15:guide>
        <p15:guide id="3" orient="horz" pos="2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72" y="80"/>
      </p:cViewPr>
      <p:guideLst>
        <p:guide orient="horz" pos="2160"/>
        <p:guide pos="3885"/>
        <p:guide orient="horz" pos="2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37AE10-C9D1-265A-B956-32DEEA94F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1F23843-45D2-90ED-9E38-71BB7D6DE8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B6262C-3674-0637-CF22-D69AAD63A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1F4C-280A-4AA2-9727-06879CFD9262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FAE1F7-F555-DE79-FCD1-5BA028F21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DEE4B1-08F5-594A-61AD-9574A20FB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38E-94C4-42CC-A56C-AC3CC00194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1378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3028A7-E5DA-3AD9-AE40-D850932E0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43D4FAE-FE24-0044-568A-209CC406A8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A11076-9110-2371-81E8-C37A93EAA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1F4C-280A-4AA2-9727-06879CFD9262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0FBAAC-BF87-438B-8399-5C100863C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F46632-C9A2-8407-602E-4306FAA0B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38E-94C4-42CC-A56C-AC3CC00194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1085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C37D56A-503A-424E-E5C8-80CA70E7A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7C8743F-C518-E92F-B84D-5FB640EF7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209E7E-6B46-9FBD-9995-781DE107A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1F4C-280A-4AA2-9727-06879CFD9262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86592F-53EB-9B9F-D7B7-06A78E3D9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ED4017-9AF2-F299-DB58-C8943865A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38E-94C4-42CC-A56C-AC3CC00194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8688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71C773-B2AA-634B-078E-FBA0C8786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897612-7784-CF50-982D-FE5D733B4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9930CE-765E-0AD4-EBCB-D6216190F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1F4C-280A-4AA2-9727-06879CFD9262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AEBDF6-E311-57D9-44B2-11025A218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96D56A-87CC-6D56-C404-D6343F69D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38E-94C4-42CC-A56C-AC3CC00194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0286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F21908-5099-B134-87B5-7C21B4792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048132-BA2C-9B29-13C0-917E87F4E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94CE19-4C14-C404-057A-4467AFA48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1F4C-280A-4AA2-9727-06879CFD9262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7B3AC8-6C61-3097-06F0-1E03592F9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A5368D-DFEB-4CE0-0670-5BEB40332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38E-94C4-42CC-A56C-AC3CC00194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731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E7CD16-C8CB-5CA9-FB87-DF8C0BE85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BF62C9-7C4E-36B0-7963-EAF868DE80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E3F6FAF-C8BF-BA9C-78F4-4C8071743D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EFF8CF5-8114-2F96-88FA-4140AA891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1F4C-280A-4AA2-9727-06879CFD9262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63E4129-40CD-E701-FFAE-72EC873C6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C0484E-4C27-B8C4-0475-2286CAD26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38E-94C4-42CC-A56C-AC3CC00194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205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27A7D2-CC3D-5F31-714B-68AE0587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8BD349-E876-2369-B03F-A3BB5FC19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5F28A38-76DF-0E3C-342A-19EAB4A6B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C9E847E-2602-11D9-7BA3-A5C1B45EC0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5F12AA6-FF2B-F6BE-4F14-739CF65FEA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8DFDCBD-B4FC-FC41-4D32-E4D31A403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1F4C-280A-4AA2-9727-06879CFD9262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8B35F3-21C9-9BE9-A03E-06BA5E0B4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044B6DA-D6AF-2349-4729-EE96B80D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38E-94C4-42CC-A56C-AC3CC00194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560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D9C06A-8F54-13EF-9DB5-F23AB79F9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F288D8A-1F82-D2F9-6CB9-173A4D318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1F4C-280A-4AA2-9727-06879CFD9262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4E4DA5E-5496-CEF6-61CA-48C580225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9BE2FC1-E909-1A9E-024C-A4A7E908F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38E-94C4-42CC-A56C-AC3CC00194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0182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5CE7D09-0D9A-4592-A1E1-DBEE7705A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1F4C-280A-4AA2-9727-06879CFD9262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C048B11-97B1-8A55-DA57-0AA438874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226560F-36F8-5E96-68C1-1F23E6A76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38E-94C4-42CC-A56C-AC3CC00194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509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ABCE70-1A33-B250-4B93-F2DE8D28C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8C6A7E-A7EE-0971-1342-7FCE8DFF4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744F841-CFCA-1DDC-79D8-1471820FC4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3153A7-945C-C5D4-5F78-4705C6032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1F4C-280A-4AA2-9727-06879CFD9262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16EA9C-282A-9070-4ACA-0A4689F01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D5A5A17-A067-BD88-F6D4-395EF0D2D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38E-94C4-42CC-A56C-AC3CC00194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732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4BB2D3-EA13-7CDD-D25B-105BB0F19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2CDA26A-8815-FF06-39C7-010B1FC245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3B92B5C-25EA-FF87-950C-0BF42D884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5BEAB4-059B-487A-2772-97FC17183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1F4C-280A-4AA2-9727-06879CFD9262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223761-C899-B17C-C5DC-B443A8807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DA385B-D3B8-D049-3C1B-BFD1CC5D1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38E-94C4-42CC-A56C-AC3CC00194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317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B1B4567-EC66-FD35-DEC8-31B965805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C4A3DA-8836-01DF-B75F-4D86AE727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8098E6-B6DA-70D0-7E83-68609E536E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1F1F4C-280A-4AA2-9727-06879CFD9262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B022D6-C2C5-A9F6-C536-44A349405B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4EA753-B723-976A-DD67-53B6EB2A85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CB438E-94C4-42CC-A56C-AC3CC00194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084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9765A-7435-9452-D0E7-DBECDD6075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Sistema de precios de referencia en España y una propuesta para su reforma</a:t>
            </a:r>
            <a:endParaRPr lang="es-ES" sz="3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7A39D8-D31E-CCE8-D42C-476511E43F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David Epstein</a:t>
            </a:r>
          </a:p>
          <a:p>
            <a:r>
              <a:rPr lang="es-ES" dirty="0"/>
              <a:t>Departamento de Economía Aplicada</a:t>
            </a:r>
          </a:p>
          <a:p>
            <a:r>
              <a:rPr lang="es-ES" dirty="0"/>
              <a:t>Universidad de Granada</a:t>
            </a:r>
          </a:p>
        </p:txBody>
      </p:sp>
    </p:spTree>
    <p:extLst>
      <p:ext uri="{BB962C8B-B14F-4D97-AF65-F5344CB8AC3E}">
        <p14:creationId xmlns:p14="http://schemas.microsoft.com/office/powerpoint/2010/main" val="2904120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33B37E-965F-16D5-27D0-AD3A9EBB4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Funcionamiento del SPR</a:t>
            </a:r>
          </a:p>
        </p:txBody>
      </p:sp>
      <p:cxnSp>
        <p:nvCxnSpPr>
          <p:cNvPr id="7" name="Straight Connector 1996561136">
            <a:extLst>
              <a:ext uri="{FF2B5EF4-FFF2-40B4-BE49-F238E27FC236}">
                <a16:creationId xmlns:a16="http://schemas.microsoft.com/office/drawing/2014/main" id="{445C54A3-B520-CBA7-B036-F2B928F61239}"/>
              </a:ext>
            </a:extLst>
          </p:cNvPr>
          <p:cNvCxnSpPr/>
          <p:nvPr/>
        </p:nvCxnSpPr>
        <p:spPr>
          <a:xfrm>
            <a:off x="1534154" y="2212475"/>
            <a:ext cx="19050" cy="2457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614473225">
            <a:extLst>
              <a:ext uri="{FF2B5EF4-FFF2-40B4-BE49-F238E27FC236}">
                <a16:creationId xmlns:a16="http://schemas.microsoft.com/office/drawing/2014/main" id="{8A770D2C-F800-764A-CE30-0A58F671630F}"/>
              </a:ext>
            </a:extLst>
          </p:cNvPr>
          <p:cNvCxnSpPr/>
          <p:nvPr/>
        </p:nvCxnSpPr>
        <p:spPr>
          <a:xfrm>
            <a:off x="1543679" y="4660400"/>
            <a:ext cx="4238625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252476889">
            <a:extLst>
              <a:ext uri="{FF2B5EF4-FFF2-40B4-BE49-F238E27FC236}">
                <a16:creationId xmlns:a16="http://schemas.microsoft.com/office/drawing/2014/main" id="{62AABE3B-704E-C23C-71EE-D50D636FD4BE}"/>
              </a:ext>
            </a:extLst>
          </p:cNvPr>
          <p:cNvSpPr/>
          <p:nvPr/>
        </p:nvSpPr>
        <p:spPr>
          <a:xfrm>
            <a:off x="1724654" y="2298200"/>
            <a:ext cx="200025" cy="2095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0" name="Oval 855578969">
            <a:extLst>
              <a:ext uri="{FF2B5EF4-FFF2-40B4-BE49-F238E27FC236}">
                <a16:creationId xmlns:a16="http://schemas.microsoft.com/office/drawing/2014/main" id="{91EB4540-E9FE-D994-9039-0FD1FD12C7F8}"/>
              </a:ext>
            </a:extLst>
          </p:cNvPr>
          <p:cNvSpPr/>
          <p:nvPr/>
        </p:nvSpPr>
        <p:spPr>
          <a:xfrm>
            <a:off x="1972304" y="3250700"/>
            <a:ext cx="137795" cy="142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1" name="Oval 789968946">
            <a:extLst>
              <a:ext uri="{FF2B5EF4-FFF2-40B4-BE49-F238E27FC236}">
                <a16:creationId xmlns:a16="http://schemas.microsoft.com/office/drawing/2014/main" id="{0E6C02F7-A065-CC7A-A41E-671B9A3893B8}"/>
              </a:ext>
            </a:extLst>
          </p:cNvPr>
          <p:cNvSpPr/>
          <p:nvPr/>
        </p:nvSpPr>
        <p:spPr>
          <a:xfrm>
            <a:off x="2100574" y="3264670"/>
            <a:ext cx="118745" cy="114300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cxnSp>
        <p:nvCxnSpPr>
          <p:cNvPr id="12" name="Straight Connector 1904347486">
            <a:extLst>
              <a:ext uri="{FF2B5EF4-FFF2-40B4-BE49-F238E27FC236}">
                <a16:creationId xmlns:a16="http://schemas.microsoft.com/office/drawing/2014/main" id="{8DBEABE7-E575-BA90-CE8D-B99D0189FBD0}"/>
              </a:ext>
            </a:extLst>
          </p:cNvPr>
          <p:cNvCxnSpPr/>
          <p:nvPr/>
        </p:nvCxnSpPr>
        <p:spPr>
          <a:xfrm>
            <a:off x="3505829" y="4617220"/>
            <a:ext cx="0" cy="85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46053499">
            <a:extLst>
              <a:ext uri="{FF2B5EF4-FFF2-40B4-BE49-F238E27FC236}">
                <a16:creationId xmlns:a16="http://schemas.microsoft.com/office/drawing/2014/main" id="{0604C831-8C38-733D-37C1-ECDBC0E420AE}"/>
              </a:ext>
            </a:extLst>
          </p:cNvPr>
          <p:cNvCxnSpPr/>
          <p:nvPr/>
        </p:nvCxnSpPr>
        <p:spPr>
          <a:xfrm>
            <a:off x="5638159" y="4631825"/>
            <a:ext cx="0" cy="85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861741670">
            <a:extLst>
              <a:ext uri="{FF2B5EF4-FFF2-40B4-BE49-F238E27FC236}">
                <a16:creationId xmlns:a16="http://schemas.microsoft.com/office/drawing/2014/main" id="{6251E4E7-FD76-CF52-A022-92E6E2AB1D21}"/>
              </a:ext>
            </a:extLst>
          </p:cNvPr>
          <p:cNvCxnSpPr/>
          <p:nvPr/>
        </p:nvCxnSpPr>
        <p:spPr>
          <a:xfrm>
            <a:off x="2019929" y="2422025"/>
            <a:ext cx="9525" cy="8045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1953003268">
            <a:extLst>
              <a:ext uri="{FF2B5EF4-FFF2-40B4-BE49-F238E27FC236}">
                <a16:creationId xmlns:a16="http://schemas.microsoft.com/office/drawing/2014/main" id="{6FF97651-8799-EFBB-2F9B-A0BC765D2B08}"/>
              </a:ext>
            </a:extLst>
          </p:cNvPr>
          <p:cNvSpPr txBox="1"/>
          <p:nvPr/>
        </p:nvSpPr>
        <p:spPr>
          <a:xfrm>
            <a:off x="8487092" y="1090164"/>
            <a:ext cx="3471545" cy="119062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sz="1000" dirty="0">
                <a:solidFill>
                  <a:srgbClr val="000000"/>
                </a:solidFill>
                <a:effectLst/>
                <a:latin typeface="Arimo"/>
                <a:ea typeface="Calibri" panose="020F0502020204030204" pitchFamily="34" charset="0"/>
                <a:cs typeface="Arimo"/>
              </a:rPr>
              <a:t>(1) Reducción obligatoria de un 40% en el precio de todos los medicamentos en un conjunto cuando el primer genérico entra en el mercado. El Precio de Referencia </a:t>
            </a:r>
            <a:endParaRPr lang="es-ES" sz="1200" dirty="0">
              <a:solidFill>
                <a:srgbClr val="000000"/>
              </a:solidFill>
              <a:effectLst/>
              <a:latin typeface="Arimo"/>
              <a:ea typeface="Calibri" panose="020F0502020204030204" pitchFamily="34" charset="0"/>
              <a:cs typeface="Arimo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cada conjunto se calculará en base al coste/tratamiento/día menor de las presentaciones de medicamentos en él agrupadas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Oval 206762707">
            <a:extLst>
              <a:ext uri="{FF2B5EF4-FFF2-40B4-BE49-F238E27FC236}">
                <a16:creationId xmlns:a16="http://schemas.microsoft.com/office/drawing/2014/main" id="{F2AFAFB5-DE43-76E6-C865-91659C6BE16C}"/>
              </a:ext>
            </a:extLst>
          </p:cNvPr>
          <p:cNvSpPr/>
          <p:nvPr/>
        </p:nvSpPr>
        <p:spPr>
          <a:xfrm>
            <a:off x="3295009" y="3265305"/>
            <a:ext cx="137795" cy="142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7" name="Oval 258041772">
            <a:extLst>
              <a:ext uri="{FF2B5EF4-FFF2-40B4-BE49-F238E27FC236}">
                <a16:creationId xmlns:a16="http://schemas.microsoft.com/office/drawing/2014/main" id="{D29F593A-59EB-43A9-A5E5-792E2E6D0DAE}"/>
              </a:ext>
            </a:extLst>
          </p:cNvPr>
          <p:cNvSpPr/>
          <p:nvPr/>
        </p:nvSpPr>
        <p:spPr>
          <a:xfrm>
            <a:off x="3423279" y="3279275"/>
            <a:ext cx="118745" cy="114300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cxnSp>
        <p:nvCxnSpPr>
          <p:cNvPr id="18" name="Straight Connector 1691931784">
            <a:extLst>
              <a:ext uri="{FF2B5EF4-FFF2-40B4-BE49-F238E27FC236}">
                <a16:creationId xmlns:a16="http://schemas.microsoft.com/office/drawing/2014/main" id="{B00DA65A-710A-7636-B160-2A63BBDDA990}"/>
              </a:ext>
            </a:extLst>
          </p:cNvPr>
          <p:cNvCxnSpPr/>
          <p:nvPr/>
        </p:nvCxnSpPr>
        <p:spPr>
          <a:xfrm>
            <a:off x="1905629" y="3336425"/>
            <a:ext cx="2362200" cy="952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384411666">
            <a:extLst>
              <a:ext uri="{FF2B5EF4-FFF2-40B4-BE49-F238E27FC236}">
                <a16:creationId xmlns:a16="http://schemas.microsoft.com/office/drawing/2014/main" id="{35C641A6-2CB2-3A03-0A5F-0CFFB7DE809D}"/>
              </a:ext>
            </a:extLst>
          </p:cNvPr>
          <p:cNvSpPr/>
          <p:nvPr/>
        </p:nvSpPr>
        <p:spPr>
          <a:xfrm flipH="1">
            <a:off x="3798564" y="3326265"/>
            <a:ext cx="45085" cy="4508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0" name="Oval 1465844152">
            <a:extLst>
              <a:ext uri="{FF2B5EF4-FFF2-40B4-BE49-F238E27FC236}">
                <a16:creationId xmlns:a16="http://schemas.microsoft.com/office/drawing/2014/main" id="{93DA26C5-BBB6-224B-34CF-05457D10B1F2}"/>
              </a:ext>
            </a:extLst>
          </p:cNvPr>
          <p:cNvSpPr/>
          <p:nvPr/>
        </p:nvSpPr>
        <p:spPr>
          <a:xfrm>
            <a:off x="3756654" y="3507240"/>
            <a:ext cx="186690" cy="190500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1" name="Oval 1235443098">
            <a:extLst>
              <a:ext uri="{FF2B5EF4-FFF2-40B4-BE49-F238E27FC236}">
                <a16:creationId xmlns:a16="http://schemas.microsoft.com/office/drawing/2014/main" id="{468F6627-6468-5C58-C6D4-F7A1449E310A}"/>
              </a:ext>
            </a:extLst>
          </p:cNvPr>
          <p:cNvSpPr/>
          <p:nvPr/>
        </p:nvSpPr>
        <p:spPr>
          <a:xfrm>
            <a:off x="4277354" y="3526290"/>
            <a:ext cx="137795" cy="142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2" name="Oval 643161090">
            <a:extLst>
              <a:ext uri="{FF2B5EF4-FFF2-40B4-BE49-F238E27FC236}">
                <a16:creationId xmlns:a16="http://schemas.microsoft.com/office/drawing/2014/main" id="{4D52EEF9-A758-08B8-5520-8AC3612A144B}"/>
              </a:ext>
            </a:extLst>
          </p:cNvPr>
          <p:cNvSpPr/>
          <p:nvPr/>
        </p:nvSpPr>
        <p:spPr>
          <a:xfrm>
            <a:off x="4405624" y="3540260"/>
            <a:ext cx="118745" cy="114300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cxnSp>
        <p:nvCxnSpPr>
          <p:cNvPr id="23" name="Straight Connector 1695715107">
            <a:extLst>
              <a:ext uri="{FF2B5EF4-FFF2-40B4-BE49-F238E27FC236}">
                <a16:creationId xmlns:a16="http://schemas.microsoft.com/office/drawing/2014/main" id="{DA3C3FE4-40ED-5235-6D3F-81141EF0C0F7}"/>
              </a:ext>
            </a:extLst>
          </p:cNvPr>
          <p:cNvCxnSpPr/>
          <p:nvPr/>
        </p:nvCxnSpPr>
        <p:spPr>
          <a:xfrm>
            <a:off x="4277354" y="3603125"/>
            <a:ext cx="1571625" cy="952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1">
            <a:extLst>
              <a:ext uri="{FF2B5EF4-FFF2-40B4-BE49-F238E27FC236}">
                <a16:creationId xmlns:a16="http://schemas.microsoft.com/office/drawing/2014/main" id="{161931B6-D012-EEBF-A826-49B97C9FCF2C}"/>
              </a:ext>
            </a:extLst>
          </p:cNvPr>
          <p:cNvSpPr txBox="1"/>
          <p:nvPr/>
        </p:nvSpPr>
        <p:spPr>
          <a:xfrm>
            <a:off x="3650224" y="3846012"/>
            <a:ext cx="3462248" cy="9715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s-ES" sz="1600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Bajada voluntaria (mínimo 10%) de un producto en una AH</a:t>
            </a: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 Box 1">
            <a:extLst>
              <a:ext uri="{FF2B5EF4-FFF2-40B4-BE49-F238E27FC236}">
                <a16:creationId xmlns:a16="http://schemas.microsoft.com/office/drawing/2014/main" id="{F935CF83-0F75-2D60-34DA-6CC128B5D64A}"/>
              </a:ext>
            </a:extLst>
          </p:cNvPr>
          <p:cNvSpPr txBox="1"/>
          <p:nvPr/>
        </p:nvSpPr>
        <p:spPr>
          <a:xfrm>
            <a:off x="8434069" y="2972513"/>
            <a:ext cx="3471544" cy="9715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s-ES" sz="1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(4) Sanidad fija el nuevo precio menor para todos los medicamentos en la AH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Oval 918125897">
            <a:extLst>
              <a:ext uri="{FF2B5EF4-FFF2-40B4-BE49-F238E27FC236}">
                <a16:creationId xmlns:a16="http://schemas.microsoft.com/office/drawing/2014/main" id="{D6387BBB-DB19-01C0-F2DA-C17F0ED16A20}"/>
              </a:ext>
            </a:extLst>
          </p:cNvPr>
          <p:cNvSpPr/>
          <p:nvPr/>
        </p:nvSpPr>
        <p:spPr>
          <a:xfrm>
            <a:off x="5654034" y="3540260"/>
            <a:ext cx="137795" cy="142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7" name="Oval 1698741871">
            <a:extLst>
              <a:ext uri="{FF2B5EF4-FFF2-40B4-BE49-F238E27FC236}">
                <a16:creationId xmlns:a16="http://schemas.microsoft.com/office/drawing/2014/main" id="{9412829C-A7A0-21B3-348D-A4EED30A413B}"/>
              </a:ext>
            </a:extLst>
          </p:cNvPr>
          <p:cNvSpPr/>
          <p:nvPr/>
        </p:nvSpPr>
        <p:spPr>
          <a:xfrm>
            <a:off x="5782304" y="3554230"/>
            <a:ext cx="118745" cy="114300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cxnSp>
        <p:nvCxnSpPr>
          <p:cNvPr id="28" name="Straight Arrow Connector 1280982413">
            <a:extLst>
              <a:ext uri="{FF2B5EF4-FFF2-40B4-BE49-F238E27FC236}">
                <a16:creationId xmlns:a16="http://schemas.microsoft.com/office/drawing/2014/main" id="{113F49B2-816B-5515-BC4A-BDE5E19FA7B3}"/>
              </a:ext>
            </a:extLst>
          </p:cNvPr>
          <p:cNvCxnSpPr/>
          <p:nvPr/>
        </p:nvCxnSpPr>
        <p:spPr>
          <a:xfrm flipV="1">
            <a:off x="3953504" y="4812800"/>
            <a:ext cx="476250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1">
            <a:extLst>
              <a:ext uri="{FF2B5EF4-FFF2-40B4-BE49-F238E27FC236}">
                <a16:creationId xmlns:a16="http://schemas.microsoft.com/office/drawing/2014/main" id="{E5DECC39-CDAE-3524-073C-637928C37D86}"/>
              </a:ext>
            </a:extLst>
          </p:cNvPr>
          <p:cNvSpPr txBox="1"/>
          <p:nvPr/>
        </p:nvSpPr>
        <p:spPr>
          <a:xfrm>
            <a:off x="8465705" y="2526386"/>
            <a:ext cx="3471545" cy="7905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s-ES" sz="1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(3) Diferencia en precios en la AH hasta 3 meses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0" name="Straight Arrow Connector 335982202">
            <a:extLst>
              <a:ext uri="{FF2B5EF4-FFF2-40B4-BE49-F238E27FC236}">
                <a16:creationId xmlns:a16="http://schemas.microsoft.com/office/drawing/2014/main" id="{3BAF8F0D-A11B-9CED-98B4-3A85B975012A}"/>
              </a:ext>
            </a:extLst>
          </p:cNvPr>
          <p:cNvCxnSpPr/>
          <p:nvPr/>
        </p:nvCxnSpPr>
        <p:spPr>
          <a:xfrm>
            <a:off x="3723634" y="3345950"/>
            <a:ext cx="0" cy="314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1922289538">
            <a:extLst>
              <a:ext uri="{FF2B5EF4-FFF2-40B4-BE49-F238E27FC236}">
                <a16:creationId xmlns:a16="http://schemas.microsoft.com/office/drawing/2014/main" id="{C460406C-76AC-1FC6-ABF2-3722BBD2810F}"/>
              </a:ext>
            </a:extLst>
          </p:cNvPr>
          <p:cNvCxnSpPr/>
          <p:nvPr/>
        </p:nvCxnSpPr>
        <p:spPr>
          <a:xfrm>
            <a:off x="4246239" y="3336425"/>
            <a:ext cx="0" cy="314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1617675531">
            <a:extLst>
              <a:ext uri="{FF2B5EF4-FFF2-40B4-BE49-F238E27FC236}">
                <a16:creationId xmlns:a16="http://schemas.microsoft.com/office/drawing/2014/main" id="{C7356995-FFBC-AB74-C7B3-8807CD6FA868}"/>
              </a:ext>
            </a:extLst>
          </p:cNvPr>
          <p:cNvSpPr/>
          <p:nvPr/>
        </p:nvSpPr>
        <p:spPr>
          <a:xfrm flipH="1">
            <a:off x="3866509" y="3326265"/>
            <a:ext cx="45085" cy="45085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33" name="Text Box 1">
            <a:extLst>
              <a:ext uri="{FF2B5EF4-FFF2-40B4-BE49-F238E27FC236}">
                <a16:creationId xmlns:a16="http://schemas.microsoft.com/office/drawing/2014/main" id="{1B68EAD6-027E-07CC-6645-4663E2BB7961}"/>
              </a:ext>
            </a:extLst>
          </p:cNvPr>
          <p:cNvSpPr txBox="1"/>
          <p:nvPr/>
        </p:nvSpPr>
        <p:spPr>
          <a:xfrm>
            <a:off x="157158" y="2049280"/>
            <a:ext cx="1338262" cy="9715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s-ES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Precio</a:t>
            </a:r>
            <a:endParaRPr lang="es-ES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 Box 1">
            <a:extLst>
              <a:ext uri="{FF2B5EF4-FFF2-40B4-BE49-F238E27FC236}">
                <a16:creationId xmlns:a16="http://schemas.microsoft.com/office/drawing/2014/main" id="{7399F4AE-A2FC-9242-7315-182B246FA242}"/>
              </a:ext>
            </a:extLst>
          </p:cNvPr>
          <p:cNvSpPr txBox="1"/>
          <p:nvPr/>
        </p:nvSpPr>
        <p:spPr>
          <a:xfrm>
            <a:off x="8433115" y="3514995"/>
            <a:ext cx="3462248" cy="9715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s-ES" sz="1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(5) Se actualiza el Precio de Referencia anualmente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2CFA3732-4D72-93EC-DD6E-24C914314D18}"/>
              </a:ext>
            </a:extLst>
          </p:cNvPr>
          <p:cNvSpPr txBox="1"/>
          <p:nvPr/>
        </p:nvSpPr>
        <p:spPr>
          <a:xfrm>
            <a:off x="1654015" y="1464152"/>
            <a:ext cx="4238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1) Entrada de competencia. Reducción obligatoria de 40% en el precio de todos los productos en el mismo conjunto del SPR</a:t>
            </a:r>
          </a:p>
        </p:txBody>
      </p:sp>
      <p:sp>
        <p:nvSpPr>
          <p:cNvPr id="64" name="Text Box 1">
            <a:extLst>
              <a:ext uri="{FF2B5EF4-FFF2-40B4-BE49-F238E27FC236}">
                <a16:creationId xmlns:a16="http://schemas.microsoft.com/office/drawing/2014/main" id="{A0A5CFF7-A1F6-BA8D-3878-7D393310CA4A}"/>
              </a:ext>
            </a:extLst>
          </p:cNvPr>
          <p:cNvSpPr txBox="1"/>
          <p:nvPr/>
        </p:nvSpPr>
        <p:spPr>
          <a:xfrm>
            <a:off x="8481694" y="2023351"/>
            <a:ext cx="3413669" cy="9715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s-ES" sz="1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(2) Bajada voluntaria solicitada por un genérico (&gt;10%). Se dispensa el producto en la AH con el precio más bajo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Text Box 1">
            <a:extLst>
              <a:ext uri="{FF2B5EF4-FFF2-40B4-BE49-F238E27FC236}">
                <a16:creationId xmlns:a16="http://schemas.microsoft.com/office/drawing/2014/main" id="{37B1A0DC-10C6-7E2A-B763-91EE7BDF9EA3}"/>
              </a:ext>
            </a:extLst>
          </p:cNvPr>
          <p:cNvSpPr txBox="1"/>
          <p:nvPr/>
        </p:nvSpPr>
        <p:spPr>
          <a:xfrm>
            <a:off x="3943344" y="4817880"/>
            <a:ext cx="1720525" cy="11811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s-ES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3) La diferencia en precios dura hasta 3 meses</a:t>
            </a: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Text Box 1">
            <a:extLst>
              <a:ext uri="{FF2B5EF4-FFF2-40B4-BE49-F238E27FC236}">
                <a16:creationId xmlns:a16="http://schemas.microsoft.com/office/drawing/2014/main" id="{AB8FCA33-82B1-851F-2084-C265AD1FF1DC}"/>
              </a:ext>
            </a:extLst>
          </p:cNvPr>
          <p:cNvSpPr txBox="1"/>
          <p:nvPr/>
        </p:nvSpPr>
        <p:spPr>
          <a:xfrm>
            <a:off x="4346251" y="5932892"/>
            <a:ext cx="3754920" cy="66905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s-ES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(4) Sanidad fija el nuevo precio menor para todos los medicamentos en la AH</a:t>
            </a: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 Box 1">
            <a:extLst>
              <a:ext uri="{FF2B5EF4-FFF2-40B4-BE49-F238E27FC236}">
                <a16:creationId xmlns:a16="http://schemas.microsoft.com/office/drawing/2014/main" id="{3E7C06B0-7749-BB1D-E6B4-CECDF089929B}"/>
              </a:ext>
            </a:extLst>
          </p:cNvPr>
          <p:cNvSpPr txBox="1"/>
          <p:nvPr/>
        </p:nvSpPr>
        <p:spPr>
          <a:xfrm>
            <a:off x="5482361" y="2857230"/>
            <a:ext cx="3462248" cy="9715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s-ES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(5) Se actualiza el Precio de Referencia anualmente</a:t>
            </a: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883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FDFD9C-4A64-543B-E725-30BC9580B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Parte 3: Indicadores de la competitividad del mercado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AC1328-14F6-AE20-41B5-DBC8D9944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Numero de competidores</a:t>
            </a:r>
          </a:p>
          <a:p>
            <a:r>
              <a:rPr lang="es-ES" dirty="0"/>
              <a:t>Tiempo hasta la entrada de genéricos</a:t>
            </a:r>
          </a:p>
          <a:p>
            <a:r>
              <a:rPr lang="es-ES" dirty="0"/>
              <a:t>Índice de precios</a:t>
            </a:r>
          </a:p>
        </p:txBody>
      </p:sp>
    </p:spTree>
    <p:extLst>
      <p:ext uri="{BB962C8B-B14F-4D97-AF65-F5344CB8AC3E}">
        <p14:creationId xmlns:p14="http://schemas.microsoft.com/office/powerpoint/2010/main" val="1980911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0E839D-85F6-2385-41C6-CA85E491A7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9EBC53-0881-C85B-F3DA-FFB6CD3E6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El número de competidores es mayor en España que muchos otros países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FF0907-4AE9-6E68-4B29-8486B3DE4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9890" y="152286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28" name="Imagen 2">
            <a:extLst>
              <a:ext uri="{FF2B5EF4-FFF2-40B4-BE49-F238E27FC236}">
                <a16:creationId xmlns:a16="http://schemas.microsoft.com/office/drawing/2014/main" id="{7324B153-F9E5-20A6-F9D9-8E3250E0A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298" y="1690688"/>
            <a:ext cx="6467091" cy="4222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A50CAB4-3BF1-DD86-D66D-1CE639BBB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763" y="6334780"/>
            <a:ext cx="77073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</a:t>
            </a:r>
            <a:r>
              <a:rPr kumimoji="0" lang="en-GB" altLang="es-E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Kanovos</a:t>
            </a:r>
            <a:r>
              <a:rPr kumimoji="0" lang="en-GB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Health Policy 118 (2014) 229-241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(nota: </a:t>
            </a:r>
            <a:r>
              <a:rPr kumimoji="0" lang="en-GB" altLang="es-E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estos</a:t>
            </a:r>
            <a:r>
              <a:rPr kumimoji="0" lang="en-GB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s-E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datos</a:t>
            </a:r>
            <a:r>
              <a:rPr kumimoji="0" lang="en-GB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s-E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pueden</a:t>
            </a:r>
            <a:r>
              <a:rPr kumimoji="0" lang="en-GB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s-E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incluir</a:t>
            </a:r>
            <a:r>
              <a:rPr kumimoji="0" lang="en-GB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tanto </a:t>
            </a:r>
            <a:r>
              <a:rPr kumimoji="0" lang="en-GB" altLang="es-E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sistemas</a:t>
            </a:r>
            <a:r>
              <a:rPr kumimoji="0" lang="en-GB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kumimoji="0" lang="en-GB" altLang="es-E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farmacia</a:t>
            </a:r>
            <a:r>
              <a:rPr kumimoji="0" lang="en-GB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s-E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hospitalaria</a:t>
            </a:r>
            <a:r>
              <a:rPr kumimoji="0" lang="en-GB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s-E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</a:t>
            </a:r>
            <a:r>
              <a:rPr kumimoji="0" lang="en-GB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s-E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comunitaria</a:t>
            </a:r>
            <a:r>
              <a:rPr kumimoji="0" lang="en-GB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GB" altLang="es-E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pero</a:t>
            </a:r>
            <a:r>
              <a:rPr kumimoji="0" lang="en-GB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kumimoji="0" lang="en-GB" altLang="es-E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</a:t>
            </a:r>
            <a:r>
              <a:rPr kumimoji="0" lang="en-GB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idea general).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s-ES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C8A90DE-7BD7-114B-B1A6-CBD93C1ED89F}"/>
              </a:ext>
            </a:extLst>
          </p:cNvPr>
          <p:cNvSpPr txBox="1"/>
          <p:nvPr/>
        </p:nvSpPr>
        <p:spPr>
          <a:xfrm>
            <a:off x="7888778" y="1690688"/>
            <a:ext cx="35331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El mercado español de genéricos es muy atractivo para los fabricantes</a:t>
            </a:r>
          </a:p>
          <a:p>
            <a:endParaRPr lang="es-ES" sz="2400" dirty="0"/>
          </a:p>
          <a:p>
            <a:r>
              <a:rPr lang="es-ES" sz="2400" dirty="0"/>
              <a:t>¡Puede ser un indicador de que los precios son altos!</a:t>
            </a:r>
          </a:p>
        </p:txBody>
      </p:sp>
    </p:spTree>
    <p:extLst>
      <p:ext uri="{BB962C8B-B14F-4D97-AF65-F5344CB8AC3E}">
        <p14:creationId xmlns:p14="http://schemas.microsoft.com/office/powerpoint/2010/main" val="4026871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AC6318-60F2-3A60-9488-CBEC814A7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velocidad de entrada de genéricos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F5E77D-B52D-D039-5E04-07260CA85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0946" y="1719411"/>
            <a:ext cx="4081954" cy="4351338"/>
          </a:xfrm>
        </p:spPr>
        <p:txBody>
          <a:bodyPr/>
          <a:lstStyle/>
          <a:p>
            <a:r>
              <a:rPr lang="es-ES" dirty="0"/>
              <a:t>El tiempo hasta la entrada del primer genérico en España está aproximadamente en la mediana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6B0C40E-CC5F-7B3B-6936-62F7627ED2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667192"/>
            <a:ext cx="6668549" cy="435133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F043B467-38F8-EFF2-057C-D8F4B26EC4E9}"/>
              </a:ext>
            </a:extLst>
          </p:cNvPr>
          <p:cNvSpPr txBox="1"/>
          <p:nvPr/>
        </p:nvSpPr>
        <p:spPr>
          <a:xfrm>
            <a:off x="838199" y="6371255"/>
            <a:ext cx="60977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</a:t>
            </a:r>
            <a:r>
              <a:rPr kumimoji="0" lang="en-GB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Kanovos</a:t>
            </a:r>
            <a:r>
              <a:rPr kumimoji="0" lang="en-GB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Health Policy 118 (2014) 229-241</a:t>
            </a:r>
          </a:p>
        </p:txBody>
      </p:sp>
    </p:spTree>
    <p:extLst>
      <p:ext uri="{BB962C8B-B14F-4D97-AF65-F5344CB8AC3E}">
        <p14:creationId xmlns:p14="http://schemas.microsoft.com/office/powerpoint/2010/main" val="157995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F66FFB-D93E-42FA-508E-C794FAB7E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34713" cy="1325563"/>
          </a:xfrm>
        </p:spPr>
        <p:txBody>
          <a:bodyPr>
            <a:normAutofit/>
          </a:bodyPr>
          <a:lstStyle/>
          <a:p>
            <a:r>
              <a:rPr lang="es-ES" dirty="0"/>
              <a:t>Precios mucho más bajos en Suecia que en otros países, en promedio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E1C9E64-803C-6746-DFFC-EEA555D9C9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47" y="1951018"/>
            <a:ext cx="5400040" cy="352361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5891A43-5DF7-E17C-5FA4-2282DC881D4C}"/>
              </a:ext>
            </a:extLst>
          </p:cNvPr>
          <p:cNvSpPr txBox="1"/>
          <p:nvPr/>
        </p:nvSpPr>
        <p:spPr>
          <a:xfrm>
            <a:off x="740229" y="5688373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Índice de descuento en precios en promedio (con respecto al precio antes de la competencia =100)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CF20CDF-1F57-F991-6744-77A19B156CB6}"/>
              </a:ext>
            </a:extLst>
          </p:cNvPr>
          <p:cNvSpPr txBox="1"/>
          <p:nvPr/>
        </p:nvSpPr>
        <p:spPr>
          <a:xfrm>
            <a:off x="838200" y="6488668"/>
            <a:ext cx="60946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</a:t>
            </a:r>
            <a:r>
              <a:rPr kumimoji="0" lang="en-GB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Kanovos</a:t>
            </a:r>
            <a:r>
              <a:rPr kumimoji="0" lang="en-GB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Health Policy 118 (2014) 229-241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C0422B-E14D-0920-010D-A19E71D885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513" y="2845117"/>
            <a:ext cx="5400040" cy="202501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41497A8-476C-25F0-39E0-0E9778D43DEE}"/>
              </a:ext>
            </a:extLst>
          </p:cNvPr>
          <p:cNvSpPr txBox="1"/>
          <p:nvPr/>
        </p:nvSpPr>
        <p:spPr>
          <a:xfrm>
            <a:off x="5998029" y="1931945"/>
            <a:ext cx="6093618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Price of generic drugs compared with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european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average (100)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2">
            <a:extLst>
              <a:ext uri="{FF2B5EF4-FFF2-40B4-BE49-F238E27FC236}">
                <a16:creationId xmlns:a16="http://schemas.microsoft.com/office/drawing/2014/main" id="{D0CAD7B9-E79C-128E-81A5-5A1DEFB9B10A}"/>
              </a:ext>
            </a:extLst>
          </p:cNvPr>
          <p:cNvSpPr txBox="1"/>
          <p:nvPr/>
        </p:nvSpPr>
        <p:spPr>
          <a:xfrm>
            <a:off x="6389914" y="6533264"/>
            <a:ext cx="46155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PPRI 2023 Country profile Sweden</a:t>
            </a:r>
          </a:p>
        </p:txBody>
      </p:sp>
    </p:spTree>
    <p:extLst>
      <p:ext uri="{BB962C8B-B14F-4D97-AF65-F5344CB8AC3E}">
        <p14:creationId xmlns:p14="http://schemas.microsoft.com/office/powerpoint/2010/main" val="4272311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F66FFB-D93E-42FA-508E-C794FAB7E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355"/>
            <a:ext cx="11034713" cy="1325563"/>
          </a:xfrm>
        </p:spPr>
        <p:txBody>
          <a:bodyPr>
            <a:normAutofit fontScale="90000"/>
          </a:bodyPr>
          <a:lstStyle/>
          <a:p>
            <a:r>
              <a:rPr lang="es-ES" dirty="0"/>
              <a:t>Precios mucho más bajos en Suecia especialmente en los sectores con más ventas y competencia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CF20CDF-1F57-F991-6744-77A19B156CB6}"/>
              </a:ext>
            </a:extLst>
          </p:cNvPr>
          <p:cNvSpPr txBox="1"/>
          <p:nvPr/>
        </p:nvSpPr>
        <p:spPr>
          <a:xfrm>
            <a:off x="838200" y="6488668"/>
            <a:ext cx="60946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</a:t>
            </a:r>
            <a:r>
              <a:rPr kumimoji="0" lang="en-GB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Kanovos</a:t>
            </a:r>
            <a:r>
              <a:rPr kumimoji="0" lang="en-GB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Health Policy 118 (2014) 229-241</a:t>
            </a:r>
          </a:p>
        </p:txBody>
      </p:sp>
      <p:sp>
        <p:nvSpPr>
          <p:cNvPr id="3" name="CuadroTexto 7">
            <a:extLst>
              <a:ext uri="{FF2B5EF4-FFF2-40B4-BE49-F238E27FC236}">
                <a16:creationId xmlns:a16="http://schemas.microsoft.com/office/drawing/2014/main" id="{46903A87-B90D-8E13-4C10-497C74FCB55F}"/>
              </a:ext>
            </a:extLst>
          </p:cNvPr>
          <p:cNvSpPr txBox="1"/>
          <p:nvPr/>
        </p:nvSpPr>
        <p:spPr>
          <a:xfrm>
            <a:off x="6791960" y="5748301"/>
            <a:ext cx="525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Por número de competidores</a:t>
            </a: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FABDC314-3BA3-8541-392C-84E24C834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867" y="2204997"/>
            <a:ext cx="5400040" cy="309689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12">
            <a:extLst>
              <a:ext uri="{FF2B5EF4-FFF2-40B4-BE49-F238E27FC236}">
                <a16:creationId xmlns:a16="http://schemas.microsoft.com/office/drawing/2014/main" id="{15E332AD-12B6-E0D2-6DA1-CF4B0AAD9FED}"/>
              </a:ext>
            </a:extLst>
          </p:cNvPr>
          <p:cNvSpPr txBox="1"/>
          <p:nvPr/>
        </p:nvSpPr>
        <p:spPr>
          <a:xfrm>
            <a:off x="6389914" y="6533264"/>
            <a:ext cx="46155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PPRI 2023 Country profile Sweden</a:t>
            </a:r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14148081-976E-DF03-E08A-81FE85FA32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39" y="1690688"/>
            <a:ext cx="5400040" cy="352996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uadroTexto 5">
            <a:extLst>
              <a:ext uri="{FF2B5EF4-FFF2-40B4-BE49-F238E27FC236}">
                <a16:creationId xmlns:a16="http://schemas.microsoft.com/office/drawing/2014/main" id="{7CBF0C86-0BDD-A375-CABF-4907A3763AFB}"/>
              </a:ext>
            </a:extLst>
          </p:cNvPr>
          <p:cNvSpPr txBox="1"/>
          <p:nvPr/>
        </p:nvSpPr>
        <p:spPr>
          <a:xfrm>
            <a:off x="357188" y="5688373"/>
            <a:ext cx="5640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Índice de descuento en precio por ventas (con respecto al precio antes de la competencia =100)</a:t>
            </a:r>
          </a:p>
        </p:txBody>
      </p:sp>
    </p:spTree>
    <p:extLst>
      <p:ext uri="{BB962C8B-B14F-4D97-AF65-F5344CB8AC3E}">
        <p14:creationId xmlns:p14="http://schemas.microsoft.com/office/powerpoint/2010/main" val="3304761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FDFD9C-4A64-543B-E725-30BC9580B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Parte 4: Mecanismos para regular el mercado y fomentar la competencia en precios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AC1328-14F6-AE20-41B5-DBC8D9944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Estructura de los conjuntos y las Agrupaciones Homogéneas</a:t>
            </a:r>
          </a:p>
          <a:p>
            <a:r>
              <a:rPr lang="es-ES" dirty="0"/>
              <a:t>Normas para la prescripción y la sustitución</a:t>
            </a:r>
          </a:p>
          <a:p>
            <a:r>
              <a:rPr lang="es-ES" dirty="0"/>
              <a:t>Mecanismos para fomentar la competencia en precios</a:t>
            </a:r>
          </a:p>
          <a:p>
            <a:r>
              <a:rPr lang="es-ES" dirty="0"/>
              <a:t>Mecanismos para fijar el precio máximo</a:t>
            </a:r>
          </a:p>
          <a:p>
            <a:r>
              <a:rPr lang="es-ES" dirty="0"/>
              <a:t>Precios de adquisición </a:t>
            </a:r>
          </a:p>
          <a:p>
            <a:r>
              <a:rPr lang="es-ES" dirty="0"/>
              <a:t>Elección del paciente</a:t>
            </a:r>
          </a:p>
          <a:p>
            <a:r>
              <a:rPr lang="es-ES" dirty="0"/>
              <a:t>Garantías de suministro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2404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C2D9E-6DB7-F909-09A4-6DC944C51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Estructura de los conjuntos y las AH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965D5-2B28-8D19-9D22-C17942A63D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España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1A2E9-F5DF-2597-591B-3BBDCF3C7E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Conjuntos de SPR</a:t>
            </a:r>
          </a:p>
          <a:p>
            <a:pPr lvl="1"/>
            <a:r>
              <a:rPr lang="es-ES" dirty="0"/>
              <a:t>Idéntica principal activo </a:t>
            </a:r>
          </a:p>
          <a:p>
            <a:pPr lvl="1"/>
            <a:r>
              <a:rPr lang="es-ES" dirty="0"/>
              <a:t>Idéntica vía de administración</a:t>
            </a:r>
          </a:p>
          <a:p>
            <a:r>
              <a:rPr lang="es-ES" dirty="0"/>
              <a:t>Agrupaciones </a:t>
            </a:r>
            <a:r>
              <a:rPr lang="es-ES" dirty="0" err="1"/>
              <a:t>Homogeneas</a:t>
            </a:r>
            <a:endParaRPr lang="es-ES" dirty="0"/>
          </a:p>
          <a:p>
            <a:pPr lvl="1"/>
            <a:r>
              <a:rPr lang="es-ES" dirty="0"/>
              <a:t>Idéntica dosis</a:t>
            </a:r>
          </a:p>
          <a:p>
            <a:pPr lvl="1"/>
            <a:r>
              <a:rPr lang="es-ES" dirty="0"/>
              <a:t>Idéntico tamaño de envase</a:t>
            </a:r>
          </a:p>
          <a:p>
            <a:pPr lvl="1"/>
            <a:r>
              <a:rPr lang="es-ES" dirty="0"/>
              <a:t>Idéntico forma farmacéutica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16E874-4167-FEAA-BDCB-CB03183BA0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/>
              <a:t>Suecia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E32765-3C9A-3D5D-87BB-E61A80966B3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/>
              <a:t>Conjuntos</a:t>
            </a:r>
          </a:p>
          <a:p>
            <a:pPr lvl="1"/>
            <a:r>
              <a:rPr lang="es-ES" dirty="0"/>
              <a:t>Idéntica principal activo </a:t>
            </a:r>
          </a:p>
          <a:p>
            <a:pPr lvl="1"/>
            <a:r>
              <a:rPr lang="es-ES" dirty="0"/>
              <a:t>Idéntica vía de administración</a:t>
            </a:r>
          </a:p>
          <a:p>
            <a:r>
              <a:rPr lang="es-ES" dirty="0"/>
              <a:t>Grupo de tamaño de envase</a:t>
            </a:r>
          </a:p>
          <a:p>
            <a:pPr lvl="1"/>
            <a:r>
              <a:rPr lang="es-ES" dirty="0"/>
              <a:t>Idéntica dosis</a:t>
            </a:r>
          </a:p>
          <a:p>
            <a:pPr lvl="1"/>
            <a:r>
              <a:rPr lang="es-ES" dirty="0">
                <a:solidFill>
                  <a:srgbClr val="FF0000"/>
                </a:solidFill>
              </a:rPr>
              <a:t>Rango de tamaños de envase en la misma AH</a:t>
            </a:r>
          </a:p>
          <a:p>
            <a:pPr lvl="1"/>
            <a:r>
              <a:rPr lang="es-ES" dirty="0">
                <a:solidFill>
                  <a:srgbClr val="FF0000"/>
                </a:solidFill>
              </a:rPr>
              <a:t>Algunas diferencias en la forma farmacéutica en la misma AH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78642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8BC02D-13CA-DB26-5D0A-A5BF7A86E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Grupos de tamaño de envase - ejemplo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9803C0A8-BE59-B7C5-2DC9-0A2D4BC9C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193" y="2211160"/>
            <a:ext cx="8166554" cy="331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391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7CC97-4D0C-32B8-DE3B-DE9F5EF1C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Prescripción del médico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C3DBCB-985F-A2E0-DD39-7A208BFB9B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España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B8789A-875B-85D7-0D3B-B58FE5AEB9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Por principal activo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8A0B89-3876-AA33-DD5B-9EDDFEFAA4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/>
              <a:t>Suecia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F59B76-D80F-B873-2165-B781C33E07F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/>
              <a:t>Por marca (originador o copia)</a:t>
            </a:r>
          </a:p>
        </p:txBody>
      </p:sp>
    </p:spTree>
    <p:extLst>
      <p:ext uri="{BB962C8B-B14F-4D97-AF65-F5344CB8AC3E}">
        <p14:creationId xmlns:p14="http://schemas.microsoft.com/office/powerpoint/2010/main" val="1680103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C15CCF-3C60-5094-5D5B-9802F6D34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Contenidos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5192DB-1630-A844-AE5B-8E6962981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Parte 1: Introducción y objetivos</a:t>
            </a:r>
          </a:p>
          <a:p>
            <a:r>
              <a:rPr lang="es-ES" dirty="0"/>
              <a:t>Parte 2: El SPR español: fuertes y limitaciones</a:t>
            </a:r>
          </a:p>
          <a:p>
            <a:r>
              <a:rPr lang="es-ES" dirty="0"/>
              <a:t>Parte 3: Indicadores de la competitividad del mercado español</a:t>
            </a:r>
          </a:p>
          <a:p>
            <a:r>
              <a:rPr lang="es-ES" dirty="0"/>
              <a:t>Parte 4: Mecanismos para regular el mercado y fomentar la competencia en España y Suecia</a:t>
            </a:r>
          </a:p>
          <a:p>
            <a:r>
              <a:rPr lang="es-ES" dirty="0"/>
              <a:t>Parte 5: Discusión, propuestas para la reforma del SPR y cuestiones espinosas</a:t>
            </a:r>
          </a:p>
        </p:txBody>
      </p:sp>
    </p:spTree>
    <p:extLst>
      <p:ext uri="{BB962C8B-B14F-4D97-AF65-F5344CB8AC3E}">
        <p14:creationId xmlns:p14="http://schemas.microsoft.com/office/powerpoint/2010/main" val="7079921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675A6-355A-DB1E-A6B9-0A3FFDB96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Sustitución en la farmacia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31250-517F-54F1-C463-9642D0A82E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España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E8403D-7854-34A4-A9AD-0BDBF8A6FC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Sustitución por el producto de menor coste en la AH</a:t>
            </a:r>
          </a:p>
          <a:p>
            <a:r>
              <a:rPr lang="es-ES" dirty="0"/>
              <a:t>El medico puede bloquear la sustitución por motivos clínicos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3E4850-1A7C-648F-7FD2-5EFCB0FD23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/>
              <a:t>Suecia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1989AF-BFB4-3005-3BE1-25828AE2459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/>
              <a:t>Sustitución por el producto de menor coste en la AH (</a:t>
            </a:r>
            <a:r>
              <a:rPr lang="es-ES" dirty="0" err="1"/>
              <a:t>PdM</a:t>
            </a:r>
            <a:r>
              <a:rPr lang="es-ES" dirty="0"/>
              <a:t>)</a:t>
            </a:r>
          </a:p>
          <a:p>
            <a:r>
              <a:rPr lang="es-ES" dirty="0"/>
              <a:t>El medico puede bloquear la sustitución por motivos clínicos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47430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3EF2B-8FC0-382C-264E-D5F5C8B8D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Mecanismos para fomentar la competencia en precios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47195-08EB-0EDB-6FB3-9E0EDB5AFC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España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6FDB5D-09DF-68FC-24FF-F0BF622E4D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ES" dirty="0"/>
              <a:t>Solicitud voluntaria de bajada del PVP a petición de la empresa</a:t>
            </a:r>
          </a:p>
          <a:p>
            <a:endParaRPr lang="es-ES" dirty="0"/>
          </a:p>
          <a:p>
            <a:r>
              <a:rPr lang="es-ES" dirty="0"/>
              <a:t>Una medida poca utilizada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05F942-F33E-5A50-BE13-3196FBFA1E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/>
              <a:t>Suecia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CA694F-B2D8-E9E0-9DF2-B2C81DD81F9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s-ES" dirty="0"/>
              <a:t>Cada mes, todos los fabricantes tienen que notificar su precio al TLV (</a:t>
            </a:r>
            <a:r>
              <a:rPr lang="es-ES" dirty="0">
                <a:solidFill>
                  <a:srgbClr val="FF0000"/>
                </a:solidFill>
              </a:rPr>
              <a:t>se ajuste frecuentemente</a:t>
            </a:r>
            <a:r>
              <a:rPr lang="es-ES" dirty="0"/>
              <a:t>)</a:t>
            </a:r>
          </a:p>
          <a:p>
            <a:r>
              <a:rPr lang="es-ES" dirty="0"/>
              <a:t>TLV selecciona el Producto del Mes (</a:t>
            </a:r>
            <a:r>
              <a:rPr lang="es-ES" dirty="0" err="1"/>
              <a:t>PdM</a:t>
            </a:r>
            <a:r>
              <a:rPr lang="es-ES" dirty="0"/>
              <a:t>) en cada AH para el mes +2</a:t>
            </a:r>
          </a:p>
        </p:txBody>
      </p:sp>
    </p:spTree>
    <p:extLst>
      <p:ext uri="{BB962C8B-B14F-4D97-AF65-F5344CB8AC3E}">
        <p14:creationId xmlns:p14="http://schemas.microsoft.com/office/powerpoint/2010/main" val="2019890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A23C8-BC22-48C9-1C9B-436724F6A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Comparación de mecanismos para fomentar la competencia en precios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35B598-A034-D30F-EBF2-F182C3597B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España : poca utilizada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FDFAC2-9D31-DFCE-1120-ED55A2A717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Reducción mínima 10%</a:t>
            </a:r>
          </a:p>
          <a:p>
            <a:r>
              <a:rPr lang="es-ES" dirty="0"/>
              <a:t>Otras empresas pueden igualar la oferta en el mismo mes</a:t>
            </a:r>
          </a:p>
          <a:p>
            <a:r>
              <a:rPr lang="es-ES" dirty="0"/>
              <a:t>Después de 3 meses, Sanidad fija el mismo precio para todos en la misma AH</a:t>
            </a:r>
          </a:p>
          <a:p>
            <a:r>
              <a:rPr lang="es-ES" dirty="0"/>
              <a:t>Una bajada en precio en una AH se traduce al Precio de Referencia de todos los productos en el conjunto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C56FFA-90CE-8836-A022-CC90C9A27D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/>
              <a:t>Suecia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2F67F2-ECC3-C2C9-02D8-37574D34D90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>
                <a:solidFill>
                  <a:srgbClr val="FF0000"/>
                </a:solidFill>
              </a:rPr>
              <a:t>Precio notificado puede cambiar al alza y a la baja</a:t>
            </a:r>
          </a:p>
          <a:p>
            <a:r>
              <a:rPr lang="es-ES" dirty="0">
                <a:solidFill>
                  <a:srgbClr val="FF0000"/>
                </a:solidFill>
              </a:rPr>
              <a:t>Competidores no pueden igualar la oferta en el mismo mes</a:t>
            </a:r>
          </a:p>
          <a:p>
            <a:r>
              <a:rPr lang="es-ES" dirty="0">
                <a:solidFill>
                  <a:srgbClr val="FF0000"/>
                </a:solidFill>
              </a:rPr>
              <a:t>Diferencias en precios de los productos en la misma AH</a:t>
            </a:r>
          </a:p>
          <a:p>
            <a:r>
              <a:rPr lang="es-ES" dirty="0"/>
              <a:t>Una bajada en precio en una AH se traduce al Precio Máximo de todos los productos en el conjunto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865554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9B242-18F8-F2BF-D157-E1B0970D3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Precios máximos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CB231C-5FEF-C418-1A60-5B8BC91488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España</a:t>
            </a:r>
          </a:p>
        </p:txBody>
      </p:sp>
      <p:pic>
        <p:nvPicPr>
          <p:cNvPr id="45" name="Content Placeholder 44">
            <a:extLst>
              <a:ext uri="{FF2B5EF4-FFF2-40B4-BE49-F238E27FC236}">
                <a16:creationId xmlns:a16="http://schemas.microsoft.com/office/drawing/2014/main" id="{0BD43478-C323-0F4F-5818-798EFF4A842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939925" y="1457326"/>
            <a:ext cx="8967961" cy="5279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4889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9EBF187-2F9C-D876-78B8-BAC3CD02DA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265" y="122237"/>
            <a:ext cx="6788298" cy="650997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DC7801E-A645-C7AE-94E8-876F9B678D46}"/>
              </a:ext>
            </a:extLst>
          </p:cNvPr>
          <p:cNvSpPr txBox="1">
            <a:spLocks/>
          </p:cNvSpPr>
          <p:nvPr/>
        </p:nvSpPr>
        <p:spPr>
          <a:xfrm>
            <a:off x="427758" y="1624013"/>
            <a:ext cx="5157787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Suecia</a:t>
            </a:r>
          </a:p>
        </p:txBody>
      </p:sp>
    </p:spTree>
    <p:extLst>
      <p:ext uri="{BB962C8B-B14F-4D97-AF65-F5344CB8AC3E}">
        <p14:creationId xmlns:p14="http://schemas.microsoft.com/office/powerpoint/2010/main" val="28516663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32D27-DE71-ADA4-6C44-43297EC20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Precios máximos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C9E89B-8A91-22E4-2860-9372CF5960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España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0EC583-684B-2565-6C4E-2A24B177AAC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/>
              <a:t>Precio de Referencia regulado desde el primer día de la entrada de competencia</a:t>
            </a:r>
          </a:p>
          <a:p>
            <a:r>
              <a:rPr lang="es-ES" dirty="0"/>
              <a:t>Descuento obligatorio de 40%</a:t>
            </a:r>
          </a:p>
          <a:p>
            <a:r>
              <a:rPr lang="es-ES" dirty="0"/>
              <a:t>Coste tratamiento/día igual para todos los productos en el conjunto (si hay competencia intensa o no)</a:t>
            </a:r>
          </a:p>
          <a:p>
            <a:r>
              <a:rPr lang="es-ES" dirty="0"/>
              <a:t>Los conjuntos y los PR actualizados anualmente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E74DAD-1B0C-1C4B-DD18-96A8C7003A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/>
              <a:t>Suecia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660461-0FDF-7CB1-E59F-8DEDCAB4F25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>
                <a:solidFill>
                  <a:srgbClr val="FF0000"/>
                </a:solidFill>
              </a:rPr>
              <a:t>Se permiten precios libres hasta que hayan transcurrido al menos 4 meses</a:t>
            </a:r>
          </a:p>
          <a:p>
            <a:r>
              <a:rPr lang="es-ES" dirty="0"/>
              <a:t>Después de 4 meses, solo se fija un precio máximo cuando el precio unitario de un envase haya caído por debajo de un nivel del 30%  </a:t>
            </a:r>
          </a:p>
          <a:p>
            <a:r>
              <a:rPr lang="es-ES" dirty="0">
                <a:solidFill>
                  <a:srgbClr val="FF0000"/>
                </a:solidFill>
              </a:rPr>
              <a:t>En casos excepcionales </a:t>
            </a:r>
            <a:r>
              <a:rPr lang="es-ES" dirty="0"/>
              <a:t>(conjuntos con competencia débil) se fija un descuento de ~7,5%</a:t>
            </a:r>
          </a:p>
        </p:txBody>
      </p:sp>
    </p:spTree>
    <p:extLst>
      <p:ext uri="{BB962C8B-B14F-4D97-AF65-F5344CB8AC3E}">
        <p14:creationId xmlns:p14="http://schemas.microsoft.com/office/powerpoint/2010/main" val="31962475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CE663-2C19-D67D-1A31-67261914F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Precios de adquisición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3D68F-E065-7FE5-7F91-2C63F8E21B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España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EC5C9-C7AD-67E7-6DB4-2FAC283A22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Las farmacias pueden negociar “descuentos por volumen” con los fabricantes</a:t>
            </a:r>
          </a:p>
          <a:p>
            <a:r>
              <a:rPr lang="es-ES" dirty="0"/>
              <a:t>Descuentos de hasta 80% (1)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8C9151-B321-24AC-651F-C89D7A1E5B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/>
              <a:t>Suecia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DD8462-471C-7165-2842-5B6C5153FA1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No se pueden negociar el precio de adquisición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FBAAA2-5E7B-EC4B-FCE9-B6BD9B828B9D}"/>
              </a:ext>
            </a:extLst>
          </p:cNvPr>
          <p:cNvSpPr txBox="1"/>
          <p:nvPr/>
        </p:nvSpPr>
        <p:spPr>
          <a:xfrm>
            <a:off x="260747" y="6211669"/>
            <a:ext cx="113264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s-ES" sz="1800" dirty="0"/>
              <a:t>Puig, citado por Lobo et al. 2013 La intervención de precios de los medicamentos en España</a:t>
            </a:r>
          </a:p>
        </p:txBody>
      </p:sp>
    </p:spTree>
    <p:extLst>
      <p:ext uri="{BB962C8B-B14F-4D97-AF65-F5344CB8AC3E}">
        <p14:creationId xmlns:p14="http://schemas.microsoft.com/office/powerpoint/2010/main" val="4132503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4DA8C-26FD-972D-D4F6-DBE199FBB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Facultad de elección del paciente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8103A-C3D7-F40B-2085-8D59F7C6D2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España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827AAB-0AA7-E56D-87E9-9E1336FB06C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En teoría, el paciente puede elegir (todos los productos tienen el mismo PVP)</a:t>
            </a:r>
          </a:p>
          <a:p>
            <a:r>
              <a:rPr lang="es-ES" dirty="0"/>
              <a:t>En práctica, la farmacia le entregue lo que le convenga </a:t>
            </a:r>
          </a:p>
          <a:p>
            <a:r>
              <a:rPr lang="es-ES" dirty="0"/>
              <a:t>Proporciona un incentivo a la farmacia ambulatoria de negociar sus propios descuentos por volumen con los fabricantes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9D8A3-E229-AA92-87BC-84DFE143B8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/>
              <a:t>Suecia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792CFC-BD1C-8617-2700-834081D5D8D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El paciente puede </a:t>
            </a:r>
          </a:p>
          <a:p>
            <a:pPr lvl="1"/>
            <a:r>
              <a:rPr lang="es-ES" dirty="0"/>
              <a:t>1) aceptar la sustitución propuesta por el farmacéutico por el </a:t>
            </a:r>
            <a:r>
              <a:rPr lang="es-ES" dirty="0" err="1"/>
              <a:t>PdM</a:t>
            </a:r>
            <a:r>
              <a:rPr lang="es-ES" dirty="0"/>
              <a:t> y pagar solo el copago obligatorio </a:t>
            </a:r>
          </a:p>
          <a:p>
            <a:pPr lvl="1"/>
            <a:r>
              <a:rPr lang="es-ES" dirty="0"/>
              <a:t>2) </a:t>
            </a:r>
            <a:r>
              <a:rPr lang="es-ES" dirty="0">
                <a:solidFill>
                  <a:srgbClr val="FF0000"/>
                </a:solidFill>
              </a:rPr>
              <a:t>elegir el producto recetado por su médico y pagar la diferencia entre el precio del </a:t>
            </a:r>
            <a:r>
              <a:rPr lang="es-ES" dirty="0" err="1">
                <a:solidFill>
                  <a:srgbClr val="FF0000"/>
                </a:solidFill>
              </a:rPr>
              <a:t>PdM</a:t>
            </a:r>
            <a:r>
              <a:rPr lang="es-ES" dirty="0">
                <a:solidFill>
                  <a:srgbClr val="FF0000"/>
                </a:solidFill>
              </a:rPr>
              <a:t> (el “precio más bajo”) y el PVP (un “copago evitable”) </a:t>
            </a:r>
          </a:p>
          <a:p>
            <a:pPr lvl="1"/>
            <a:r>
              <a:rPr lang="es-ES" dirty="0"/>
              <a:t>3) </a:t>
            </a:r>
            <a:r>
              <a:rPr lang="es-ES" dirty="0">
                <a:solidFill>
                  <a:srgbClr val="FF0000"/>
                </a:solidFill>
              </a:rPr>
              <a:t>elegir otra alternativa dentro la misma AH y pagar el PVP en su totalidad.</a:t>
            </a:r>
          </a:p>
        </p:txBody>
      </p:sp>
    </p:spTree>
    <p:extLst>
      <p:ext uri="{BB962C8B-B14F-4D97-AF65-F5344CB8AC3E}">
        <p14:creationId xmlns:p14="http://schemas.microsoft.com/office/powerpoint/2010/main" val="11316417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0F201-E488-7B55-7A33-4A6B0B8FC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Garantías de suministro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57D7A-5145-CB7A-9423-744042A8FF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España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1B5D3E-1BEF-397A-18E6-89C87388EF8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Sistema de incidencias</a:t>
            </a:r>
          </a:p>
          <a:p>
            <a:r>
              <a:rPr lang="es-ES" dirty="0"/>
              <a:t>Precio mínimo 1,60€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7CEB0B-F607-9A41-B677-B489C24A47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/>
              <a:t>Suecia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53416F-CEA1-AF74-7F43-29FA9302D67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/>
              <a:t>TLV selecciona el </a:t>
            </a:r>
            <a:r>
              <a:rPr lang="es-ES" dirty="0" err="1"/>
              <a:t>PdM</a:t>
            </a:r>
            <a:r>
              <a:rPr lang="es-ES" dirty="0"/>
              <a:t> y 2 reservas</a:t>
            </a:r>
          </a:p>
          <a:p>
            <a:r>
              <a:rPr lang="es-ES" dirty="0">
                <a:solidFill>
                  <a:srgbClr val="FF0000"/>
                </a:solidFill>
              </a:rPr>
              <a:t>Sanciones si el fabricante no puede suministrar todo el mercado en el mes</a:t>
            </a:r>
          </a:p>
          <a:p>
            <a:r>
              <a:rPr lang="es-ES" dirty="0"/>
              <a:t>Precio mínimo 15 coronas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002233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01FF4-7298-0EF3-B33B-5C20168BC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Parte 5: Propuestas para la reforma del SPR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1CE30-14E3-0A21-0068-38245E741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1) La arquitectura de las AH</a:t>
            </a:r>
          </a:p>
          <a:p>
            <a:r>
              <a:rPr lang="es-ES" dirty="0"/>
              <a:t>2) Producto del mes</a:t>
            </a:r>
          </a:p>
          <a:p>
            <a:r>
              <a:rPr lang="es-ES" dirty="0"/>
              <a:t>3) La regulación del precio máximo</a:t>
            </a:r>
          </a:p>
          <a:p>
            <a:pPr lvl="1"/>
            <a:endParaRPr lang="es-ES" dirty="0"/>
          </a:p>
          <a:p>
            <a:pPr lvl="1"/>
            <a:endParaRPr lang="es-ES" dirty="0"/>
          </a:p>
          <a:p>
            <a:endParaRPr lang="es-ES" dirty="0"/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01927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02A37D-85B2-96BC-E1CC-70EC8B10D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Parte 1: 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F12F1B-41EA-38E5-2FA8-68FC3F600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95390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01FF4-7298-0EF3-B33B-5C20168BC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Propuesta 1: Modificar la arquitectura de las 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1CE30-14E3-0A21-0068-38245E741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AH compuestas de productos con el mismo principal activo, vía de administración y dosis</a:t>
            </a:r>
          </a:p>
          <a:p>
            <a:r>
              <a:rPr lang="es-ES" dirty="0"/>
              <a:t>Pero con algunas diferencias en la forma farmacéutica y el tamaño de envase (dentro de limites) </a:t>
            </a:r>
          </a:p>
          <a:p>
            <a:pPr lvl="1"/>
            <a:r>
              <a:rPr lang="es-ES" dirty="0"/>
              <a:t>Introduce un poco de incertidumbre en el mercado y funcionará como un obstáculo para la colusión tácita entre empresas</a:t>
            </a:r>
          </a:p>
          <a:p>
            <a:pPr lvl="1"/>
            <a:r>
              <a:rPr lang="es-ES" dirty="0"/>
              <a:t>Conciencia a los pacientes sobre los precios y atributos de las alternativas</a:t>
            </a:r>
          </a:p>
          <a:p>
            <a:endParaRPr lang="es-ES" dirty="0"/>
          </a:p>
          <a:p>
            <a:pPr lvl="1"/>
            <a:endParaRPr lang="es-ES" dirty="0"/>
          </a:p>
          <a:p>
            <a:pPr lvl="1"/>
            <a:endParaRPr lang="es-ES" dirty="0"/>
          </a:p>
          <a:p>
            <a:endParaRPr lang="es-ES" dirty="0"/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87202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01FF4-7298-0EF3-B33B-5C20168BC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Propuesta 2: El Producto del 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1CE30-14E3-0A21-0068-38245E741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/>
              <a:t>Cada mes, todos los fabricantes tienen que notificar sus precios al Ministerio</a:t>
            </a:r>
          </a:p>
          <a:p>
            <a:pPr lvl="1"/>
            <a:r>
              <a:rPr lang="es-ES" dirty="0"/>
              <a:t>Ajustes frecuentes</a:t>
            </a:r>
          </a:p>
          <a:p>
            <a:r>
              <a:rPr lang="es-ES" dirty="0"/>
              <a:t>El Ministerio selecciona el Producto del Mes en cada AH para el mes +2</a:t>
            </a:r>
          </a:p>
          <a:p>
            <a:pPr lvl="1"/>
            <a:r>
              <a:rPr lang="es-ES" dirty="0"/>
              <a:t>No es técnicamente una subasta, pero funciona con un objetivo parecido</a:t>
            </a:r>
          </a:p>
          <a:p>
            <a:r>
              <a:rPr lang="es-ES" dirty="0"/>
              <a:t>Los fabricantes no pueden modificar su oferta en el mismo mes</a:t>
            </a:r>
          </a:p>
          <a:p>
            <a:r>
              <a:rPr lang="es-ES" dirty="0"/>
              <a:t>Los precios notificados pueden cambiar tanto al alza como a la baja</a:t>
            </a:r>
          </a:p>
          <a:p>
            <a:pPr lvl="1"/>
            <a:r>
              <a:rPr lang="es-ES" dirty="0"/>
              <a:t>Flexibilidad para adaptar de forma rápida a las condiciones del mercado</a:t>
            </a:r>
          </a:p>
          <a:p>
            <a:r>
              <a:rPr lang="es-ES" dirty="0"/>
              <a:t>El Ministerio no fija un precio máximo, al menos durante los primeros meses</a:t>
            </a:r>
          </a:p>
          <a:p>
            <a:pPr lvl="1"/>
            <a:r>
              <a:rPr lang="es-ES" dirty="0"/>
              <a:t>El mercado debe encontrar su equilibrio, tanto en precios como el número de competidores</a:t>
            </a:r>
          </a:p>
          <a:p>
            <a:r>
              <a:rPr lang="es-ES" dirty="0"/>
              <a:t>El Ministerio no obliga que los precios dentro una AH sean iguales</a:t>
            </a:r>
          </a:p>
          <a:p>
            <a:pPr lvl="1"/>
            <a:r>
              <a:rPr lang="es-ES" dirty="0"/>
              <a:t>La regulación de los precios debe ser una medida excepcional, no habitual</a:t>
            </a:r>
          </a:p>
          <a:p>
            <a:pPr lvl="1"/>
            <a:endParaRPr lang="es-ES" dirty="0"/>
          </a:p>
          <a:p>
            <a:pPr lvl="1"/>
            <a:endParaRPr lang="es-ES" dirty="0"/>
          </a:p>
          <a:p>
            <a:pPr lvl="1"/>
            <a:endParaRPr lang="es-ES" dirty="0"/>
          </a:p>
          <a:p>
            <a:endParaRPr lang="es-ES" dirty="0"/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49631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01FF4-7298-0EF3-B33B-5C20168BC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Propuesta 3: Los precios máximos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1CE30-14E3-0A21-0068-38245E741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El Ministerio no fija un precio máximo durante los primeros meses de competencia por genéricos</a:t>
            </a:r>
          </a:p>
          <a:p>
            <a:pPr lvl="1"/>
            <a:r>
              <a:rPr lang="es-ES" dirty="0"/>
              <a:t>El mercado debe encontrar su equilibrio, tanto en precios como el número de competidores</a:t>
            </a:r>
          </a:p>
          <a:p>
            <a:r>
              <a:rPr lang="es-ES" dirty="0"/>
              <a:t>El Ministerio fija un precio máximo en dos circunstancias</a:t>
            </a:r>
          </a:p>
          <a:p>
            <a:pPr lvl="1"/>
            <a:r>
              <a:rPr lang="es-ES" dirty="0"/>
              <a:t>Cuando haya pasado varios meses con competencia y el precio del </a:t>
            </a:r>
            <a:r>
              <a:rPr lang="es-ES" dirty="0" err="1"/>
              <a:t>PdM</a:t>
            </a:r>
            <a:r>
              <a:rPr lang="es-ES" dirty="0"/>
              <a:t> haya bajado mucho por ej. un 70% (una medida para proteger el paciente de precios excesivos). Se aplica el mismo precio máximo por unidad a todos los productos en un conjunto</a:t>
            </a:r>
          </a:p>
          <a:p>
            <a:pPr lvl="1"/>
            <a:r>
              <a:rPr lang="es-ES" dirty="0"/>
              <a:t>Cuando no haya competencia o la competencia sea débil en una AH (una medida para contrarrestar el monopolio en mercados pequeños)</a:t>
            </a:r>
          </a:p>
          <a:p>
            <a:endParaRPr lang="es-ES" dirty="0"/>
          </a:p>
          <a:p>
            <a:pPr lvl="1"/>
            <a:endParaRPr lang="es-ES" dirty="0"/>
          </a:p>
          <a:p>
            <a:pPr lvl="1"/>
            <a:endParaRPr lang="es-ES" dirty="0"/>
          </a:p>
          <a:p>
            <a:endParaRPr lang="es-ES" dirty="0"/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08801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2A2598-C3DE-4426-A5F2-F8FE5290B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No es necesario cambiar …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EE2965-1CAC-F93A-D5ED-53883E39F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Las normas de prescripción</a:t>
            </a:r>
          </a:p>
          <a:p>
            <a:r>
              <a:rPr lang="es-ES" dirty="0"/>
              <a:t>Las normas de sustitución</a:t>
            </a:r>
          </a:p>
          <a:p>
            <a:r>
              <a:rPr lang="es-ES" dirty="0"/>
              <a:t>La arquitectura de los conjuntos del SPR (mismo principal activo y vía de administración, para fijar precios máximos)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837937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3B949-A342-F816-B1B8-9A64DA1D9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Cuestiones espinosas..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DDFBB-5C01-7968-2657-1B44E8F0D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/>
              <a:t>¿Las empresas tendrán problemas logísticos para suministrar un mercado español de 40millones para un mes (sin garantías para continuar el mes siguiente)?</a:t>
            </a:r>
          </a:p>
          <a:p>
            <a:pPr lvl="1"/>
            <a:r>
              <a:rPr lang="es-ES" dirty="0"/>
              <a:t>Suecia tiene una población de 10m</a:t>
            </a:r>
          </a:p>
          <a:p>
            <a:pPr lvl="1"/>
            <a:r>
              <a:rPr lang="es-ES" dirty="0"/>
              <a:t>Tiene convenios con otros países nórdicos para dejar que las empresas comercialicen con el mismo embalaje ¿España podría hacer algo parecido con Portugal?</a:t>
            </a:r>
          </a:p>
          <a:p>
            <a:pPr lvl="1"/>
            <a:r>
              <a:rPr lang="es-ES" dirty="0"/>
              <a:t>Quizás en un mercado más grande, será conveniente elegir múltiples </a:t>
            </a:r>
            <a:r>
              <a:rPr lang="es-ES" dirty="0" err="1"/>
              <a:t>PdM</a:t>
            </a:r>
            <a:r>
              <a:rPr lang="es-ES" dirty="0"/>
              <a:t> (por ej. hasta 4 productos con los precios más bajos)</a:t>
            </a:r>
          </a:p>
          <a:p>
            <a:r>
              <a:rPr lang="es-ES" dirty="0"/>
              <a:t>Los descuentos por volumen: ¿sí o no?</a:t>
            </a:r>
          </a:p>
          <a:p>
            <a:pPr lvl="1"/>
            <a:r>
              <a:rPr lang="es-ES" dirty="0"/>
              <a:t>Quizás no es un factor determinante.  Si la sustitución por el </a:t>
            </a:r>
            <a:r>
              <a:rPr lang="es-ES" dirty="0" err="1"/>
              <a:t>PdM</a:t>
            </a:r>
            <a:r>
              <a:rPr lang="es-ES" dirty="0"/>
              <a:t> es obligatoria, ¿qué incentivo tendrá los laboratorios de negociar descuentos por volumen con las farmacias?</a:t>
            </a:r>
          </a:p>
          <a:p>
            <a:r>
              <a:rPr lang="es-ES" dirty="0"/>
              <a:t>La facultad de elección del paciente ¿sí o no? </a:t>
            </a:r>
          </a:p>
          <a:p>
            <a:pPr lvl="1"/>
            <a:r>
              <a:rPr lang="es-ES" dirty="0"/>
              <a:t>El sistema español permite que la farmacia elige el producto dispensado </a:t>
            </a:r>
          </a:p>
          <a:p>
            <a:pPr lvl="1"/>
            <a:r>
              <a:rPr lang="es-ES" dirty="0"/>
              <a:t>El sistema sueco permite que el paciente elige el producto dispensado</a:t>
            </a:r>
          </a:p>
        </p:txBody>
      </p:sp>
    </p:spTree>
    <p:extLst>
      <p:ext uri="{BB962C8B-B14F-4D97-AF65-F5344CB8AC3E}">
        <p14:creationId xmlns:p14="http://schemas.microsoft.com/office/powerpoint/2010/main" val="4038480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E101A9-E280-361B-B5A8-B4E5782F7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Sistema de Precios de Referencia en España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68DA74-3341-C887-E613-825F272E0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Fija por regulación el Precio de Venta al Público (PVP) máximo para cada medicamento (originador y alternativas genéricas) en un conjunto </a:t>
            </a:r>
          </a:p>
          <a:p>
            <a:r>
              <a:rPr lang="es-ES" dirty="0"/>
              <a:t>También el SPR tiene elementos que pretenden fomentar la competencia en el PVP a la baja</a:t>
            </a:r>
          </a:p>
          <a:p>
            <a:r>
              <a:rPr lang="es-ES" dirty="0"/>
              <a:t>Sin embargo, “</a:t>
            </a:r>
            <a:r>
              <a:rPr lang="es-ES" i="1" dirty="0"/>
              <a:t>los incentivos para las empresas para reducir los precios son bajos y el incentivo para la colusión explicita o tacita es alta</a:t>
            </a:r>
            <a:r>
              <a:rPr lang="es-ES" dirty="0"/>
              <a:t>” (1)</a:t>
            </a:r>
          </a:p>
          <a:p>
            <a:pPr lvl="1"/>
            <a:r>
              <a:rPr lang="es-ES" dirty="0"/>
              <a:t>Por lo tanto, en efecto, las empresas actúan como si el precio máximo fuese también un suelo</a:t>
            </a:r>
          </a:p>
          <a:p>
            <a:r>
              <a:rPr lang="es-ES" dirty="0"/>
              <a:t>No obstante, el mercado español es muy competitivo, pero los descuentos repercuten en el precio de adquisición negociado entre los fabricantes y las farmacias ambulatorias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51F8AC0-8713-DB15-5E9C-B34FB578F58D}"/>
              </a:ext>
            </a:extLst>
          </p:cNvPr>
          <p:cNvSpPr txBox="1"/>
          <p:nvPr/>
        </p:nvSpPr>
        <p:spPr>
          <a:xfrm>
            <a:off x="1559379" y="6457951"/>
            <a:ext cx="995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1. Lobo et al. 2013 La intervención de precios de los medicamentos en España</a:t>
            </a:r>
          </a:p>
        </p:txBody>
      </p:sp>
    </p:spTree>
    <p:extLst>
      <p:ext uri="{BB962C8B-B14F-4D97-AF65-F5344CB8AC3E}">
        <p14:creationId xmlns:p14="http://schemas.microsoft.com/office/powerpoint/2010/main" val="847262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2792CA-C08C-CEB2-68C6-49120C081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Comparación del SPR con el sistema sueco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58E3B9-296F-BC94-8543-BFC3F0A9E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La comparación es pertinente porque ambos sistemas comparten muchos elementos comunes</a:t>
            </a:r>
          </a:p>
          <a:p>
            <a:r>
              <a:rPr lang="es-ES" dirty="0"/>
              <a:t>No obstante, el PVP de los productos incluidos el SPR son estáticos, mientras los precios en Suecia son dinámicas y relativamente bajos </a:t>
            </a:r>
          </a:p>
          <a:p>
            <a:r>
              <a:rPr lang="es-ES" dirty="0"/>
              <a:t>Este seminario examina la hipótesis que, con algunas modificaciones relativamente modestas, sea posible dinamizar el mercado español, con los objetivos de</a:t>
            </a:r>
          </a:p>
          <a:p>
            <a:pPr lvl="1"/>
            <a:r>
              <a:rPr lang="es-ES" dirty="0"/>
              <a:t>fomentar la competencia de precios de forma que se reduzcan los gastos tanto para el sistema sanitario como para el paciente</a:t>
            </a:r>
          </a:p>
          <a:p>
            <a:pPr lvl="1"/>
            <a:r>
              <a:rPr lang="es-ES" dirty="0"/>
              <a:t>respetar los derechos de los pacientes</a:t>
            </a:r>
          </a:p>
          <a:p>
            <a:pPr lvl="1"/>
            <a:r>
              <a:rPr lang="es-ES" dirty="0"/>
              <a:t>proporcionar incentivos económicos adecuados a todos los agentes implicados</a:t>
            </a:r>
          </a:p>
          <a:p>
            <a:pPr lvl="1"/>
            <a:r>
              <a:rPr lang="es-ES" dirty="0"/>
              <a:t>garantizar un suministro estable y adecuado de medicamentos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FBE1529-44C4-1075-3843-B8B112F4BAB2}"/>
              </a:ext>
            </a:extLst>
          </p:cNvPr>
          <p:cNvSpPr txBox="1"/>
          <p:nvPr/>
        </p:nvSpPr>
        <p:spPr>
          <a:xfrm>
            <a:off x="976992" y="6351814"/>
            <a:ext cx="1037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PPRI 2023 Country </a:t>
            </a:r>
            <a:r>
              <a:rPr lang="es-ES" dirty="0" err="1"/>
              <a:t>profile</a:t>
            </a:r>
            <a:r>
              <a:rPr lang="es-ES" dirty="0"/>
              <a:t> </a:t>
            </a:r>
            <a:r>
              <a:rPr lang="es-ES" dirty="0" err="1"/>
              <a:t>Sweden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79115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44BC46-9B33-B89C-3CD1-1C37B5BC0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Propuestas hasta ahora para la reforma del SPR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926A19-439F-B672-F83E-A00956A2D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/>
              <a:t>Sanidad (2019 y 2023)</a:t>
            </a:r>
          </a:p>
          <a:p>
            <a:pPr lvl="1"/>
            <a:r>
              <a:rPr lang="es-ES" dirty="0"/>
              <a:t>Posibilitar diferencias en precios entre los fármacos incluidos en un conjunto</a:t>
            </a:r>
          </a:p>
          <a:p>
            <a:pPr lvl="1"/>
            <a:r>
              <a:rPr lang="es-ES" dirty="0"/>
              <a:t>Introducir un mecanismo de devolución (</a:t>
            </a:r>
            <a:r>
              <a:rPr lang="es-ES" dirty="0" err="1"/>
              <a:t>clawback</a:t>
            </a:r>
            <a:r>
              <a:rPr lang="es-ES" dirty="0"/>
              <a:t>) de los descuentos de las oficinas de farmacias</a:t>
            </a:r>
          </a:p>
          <a:p>
            <a:r>
              <a:rPr lang="es-ES" dirty="0"/>
              <a:t>Puig (citado en Lobo 2013)</a:t>
            </a:r>
          </a:p>
          <a:p>
            <a:pPr lvl="1"/>
            <a:r>
              <a:rPr lang="es-ES" dirty="0"/>
              <a:t>Ajuste frecuente del nivel de referencia o reembolso máximo</a:t>
            </a:r>
          </a:p>
          <a:p>
            <a:pPr lvl="1"/>
            <a:r>
              <a:rPr lang="es-ES" dirty="0"/>
              <a:t>“copagos adicionales evitables” (el paciente puede optar a pagar la diferencia)</a:t>
            </a:r>
          </a:p>
          <a:p>
            <a:r>
              <a:rPr lang="es-ES" dirty="0"/>
              <a:t>No obstante, faltan explicar cómo los elementos del sistema interactúan para producir el resultado esperado</a:t>
            </a:r>
          </a:p>
          <a:p>
            <a:r>
              <a:rPr lang="es-ES" dirty="0"/>
              <a:t>Ahora tenemos una oportunidad histórica (reforma de la Ley)</a:t>
            </a:r>
          </a:p>
          <a:p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13825E6-AABA-631C-F93C-2DC7C5763CDB}"/>
              </a:ext>
            </a:extLst>
          </p:cNvPr>
          <p:cNvSpPr txBox="1"/>
          <p:nvPr/>
        </p:nvSpPr>
        <p:spPr>
          <a:xfrm>
            <a:off x="701448" y="5903893"/>
            <a:ext cx="1142251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s-ES" sz="1400" dirty="0"/>
              <a:t>Sanidad (2023) Consulta previa sobre el anteproyecto para modificar la Ley de Garantías </a:t>
            </a:r>
          </a:p>
          <a:p>
            <a:pPr marL="342900" indent="-342900">
              <a:buAutoNum type="arabicPeriod"/>
            </a:pPr>
            <a:r>
              <a:rPr lang="es-ES" sz="1400" dirty="0"/>
              <a:t>SANIDAD (2019) PLAN DE ACCIÓN PARA FOMENTAR LA UTILIZACIÓN DE LOS MEDICAMENTOS REGULADORES</a:t>
            </a:r>
          </a:p>
          <a:p>
            <a:pPr marL="342900" indent="-342900">
              <a:buAutoNum type="arabicPeriod"/>
            </a:pPr>
            <a:r>
              <a:rPr lang="es-ES" sz="1400" dirty="0"/>
              <a:t>CAPF (2019) Comentarios sobre el Plan de Acción 2019</a:t>
            </a:r>
          </a:p>
          <a:p>
            <a:pPr marL="342900" indent="-342900">
              <a:buAutoNum type="arabicPeriod"/>
            </a:pPr>
            <a:r>
              <a:rPr lang="es-ES" sz="1400" dirty="0"/>
              <a:t>Lobo et al. 2013 La intervención de precios de los medicamentos en España</a:t>
            </a:r>
          </a:p>
        </p:txBody>
      </p:sp>
    </p:spTree>
    <p:extLst>
      <p:ext uri="{BB962C8B-B14F-4D97-AF65-F5344CB8AC3E}">
        <p14:creationId xmlns:p14="http://schemas.microsoft.com/office/powerpoint/2010/main" val="2878817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FCABB8-1158-F99B-96D6-32E550681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Parte 2. Arquitectura del SPR español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C65350-1542-8FB8-7A4D-2ED7F8AE4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9808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F5D223-B1A2-A4E1-CD01-52FFA1613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107" y="240455"/>
            <a:ext cx="11540971" cy="1790592"/>
          </a:xfrm>
        </p:spPr>
        <p:txBody>
          <a:bodyPr/>
          <a:lstStyle/>
          <a:p>
            <a:r>
              <a:rPr lang="es-ES" dirty="0"/>
              <a:t>Estructura de los precios de los fármacos ambulatorios en España</a:t>
            </a:r>
          </a:p>
        </p:txBody>
      </p:sp>
      <p:grpSp>
        <p:nvGrpSpPr>
          <p:cNvPr id="7" name="Lienzo 1">
            <a:extLst>
              <a:ext uri="{FF2B5EF4-FFF2-40B4-BE49-F238E27FC236}">
                <a16:creationId xmlns:a16="http://schemas.microsoft.com/office/drawing/2014/main" id="{5168D3CD-AA2C-13C7-826B-B43AE5D79786}"/>
              </a:ext>
            </a:extLst>
          </p:cNvPr>
          <p:cNvGrpSpPr/>
          <p:nvPr/>
        </p:nvGrpSpPr>
        <p:grpSpPr>
          <a:xfrm>
            <a:off x="355107" y="1636356"/>
            <a:ext cx="10707452" cy="5110253"/>
            <a:chOff x="1968" y="0"/>
            <a:chExt cx="5400040" cy="3150235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3A78074-8172-2B88-20C4-9AEE15DC2F34}"/>
                </a:ext>
              </a:extLst>
            </p:cNvPr>
            <p:cNvSpPr/>
            <p:nvPr/>
          </p:nvSpPr>
          <p:spPr>
            <a:xfrm>
              <a:off x="1968" y="0"/>
              <a:ext cx="5400040" cy="3150235"/>
            </a:xfrm>
            <a:prstGeom prst="rect">
              <a:avLst/>
            </a:prstGeom>
            <a:solidFill>
              <a:prstClr val="white"/>
            </a:solidFill>
          </p:spPr>
          <p:txBody>
            <a:bodyPr/>
            <a:lstStyle/>
            <a:p>
              <a:endParaRPr lang="es-ES" sz="2400"/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6AC77F99-B97A-E242-10A9-5531B5331378}"/>
                </a:ext>
              </a:extLst>
            </p:cNvPr>
            <p:cNvSpPr/>
            <p:nvPr/>
          </p:nvSpPr>
          <p:spPr>
            <a:xfrm>
              <a:off x="428131" y="227278"/>
              <a:ext cx="697692" cy="279077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 sz="1400"/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D3358920-4B65-99B5-D935-C04F7A75EC12}"/>
                </a:ext>
              </a:extLst>
            </p:cNvPr>
            <p:cNvSpPr/>
            <p:nvPr/>
          </p:nvSpPr>
          <p:spPr>
            <a:xfrm>
              <a:off x="428131" y="422845"/>
              <a:ext cx="697692" cy="26216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F255DDF6-F146-8046-369E-80863A2AF9E0}"/>
                </a:ext>
              </a:extLst>
            </p:cNvPr>
            <p:cNvSpPr/>
            <p:nvPr/>
          </p:nvSpPr>
          <p:spPr>
            <a:xfrm>
              <a:off x="423442" y="940828"/>
              <a:ext cx="702382" cy="2066390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D48BF6C1-6E9F-87E8-BCD1-BACD01AC2240}"/>
                </a:ext>
              </a:extLst>
            </p:cNvPr>
            <p:cNvSpPr/>
            <p:nvPr/>
          </p:nvSpPr>
          <p:spPr>
            <a:xfrm>
              <a:off x="423897" y="1284393"/>
              <a:ext cx="692402" cy="1754542"/>
            </a:xfrm>
            <a:prstGeom prst="rect">
              <a:avLst/>
            </a:prstGeom>
            <a:solidFill>
              <a:schemeClr val="tx2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6B1CEF78-CBE3-77A1-A311-C56833E9A3DD}"/>
                </a:ext>
              </a:extLst>
            </p:cNvPr>
            <p:cNvSpPr/>
            <p:nvPr/>
          </p:nvSpPr>
          <p:spPr>
            <a:xfrm>
              <a:off x="417848" y="2341498"/>
              <a:ext cx="702687" cy="702978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  <p:sp>
          <p:nvSpPr>
            <p:cNvPr id="14" name="Cuadro de texto 1393938345">
              <a:extLst>
                <a:ext uri="{FF2B5EF4-FFF2-40B4-BE49-F238E27FC236}">
                  <a16:creationId xmlns:a16="http://schemas.microsoft.com/office/drawing/2014/main" id="{8E7595BE-F837-C5FD-E4E9-FD8623900D90}"/>
                </a:ext>
              </a:extLst>
            </p:cNvPr>
            <p:cNvSpPr txBox="1"/>
            <p:nvPr/>
          </p:nvSpPr>
          <p:spPr>
            <a:xfrm>
              <a:off x="1242104" y="2648060"/>
              <a:ext cx="2235787" cy="438701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ES" sz="24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Coste marginal de producción</a:t>
              </a:r>
            </a:p>
          </p:txBody>
        </p:sp>
        <p:sp>
          <p:nvSpPr>
            <p:cNvPr id="15" name="Cuadro de texto 1">
              <a:extLst>
                <a:ext uri="{FF2B5EF4-FFF2-40B4-BE49-F238E27FC236}">
                  <a16:creationId xmlns:a16="http://schemas.microsoft.com/office/drawing/2014/main" id="{2C50FBFC-D1F7-8706-DDD0-66800FD7E93B}"/>
                </a:ext>
              </a:extLst>
            </p:cNvPr>
            <p:cNvSpPr txBox="1"/>
            <p:nvPr/>
          </p:nvSpPr>
          <p:spPr>
            <a:xfrm>
              <a:off x="1220963" y="79575"/>
              <a:ext cx="4120937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es-ES" sz="24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PVP+IVA Precio de venta al público + IVA</a:t>
              </a:r>
              <a:endPara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Cuadro de texto 1">
              <a:extLst>
                <a:ext uri="{FF2B5EF4-FFF2-40B4-BE49-F238E27FC236}">
                  <a16:creationId xmlns:a16="http://schemas.microsoft.com/office/drawing/2014/main" id="{270AAF65-4C5C-EBB7-7B2F-BED90CCCB9CA}"/>
                </a:ext>
              </a:extLst>
            </p:cNvPr>
            <p:cNvSpPr txBox="1"/>
            <p:nvPr/>
          </p:nvSpPr>
          <p:spPr>
            <a:xfrm>
              <a:off x="1221105" y="349137"/>
              <a:ext cx="4142079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es-ES" sz="240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PVP Precio de venta al público </a:t>
              </a:r>
              <a:endParaRPr lang="es-ES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Cuadro de texto 1">
              <a:extLst>
                <a:ext uri="{FF2B5EF4-FFF2-40B4-BE49-F238E27FC236}">
                  <a16:creationId xmlns:a16="http://schemas.microsoft.com/office/drawing/2014/main" id="{2D984DC8-2B02-A76D-0322-086C078FAA57}"/>
                </a:ext>
              </a:extLst>
            </p:cNvPr>
            <p:cNvSpPr txBox="1"/>
            <p:nvPr/>
          </p:nvSpPr>
          <p:spPr>
            <a:xfrm>
              <a:off x="1220963" y="687412"/>
              <a:ext cx="4179077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es-ES" sz="24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PVA Precio de venta de almacén</a:t>
              </a:r>
              <a:endPara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Cuadro de texto 1">
              <a:extLst>
                <a:ext uri="{FF2B5EF4-FFF2-40B4-BE49-F238E27FC236}">
                  <a16:creationId xmlns:a16="http://schemas.microsoft.com/office/drawing/2014/main" id="{B74F7991-374E-9499-BBEB-18DEFB0434A4}"/>
                </a:ext>
              </a:extLst>
            </p:cNvPr>
            <p:cNvSpPr txBox="1"/>
            <p:nvPr/>
          </p:nvSpPr>
          <p:spPr>
            <a:xfrm>
              <a:off x="1221108" y="1105082"/>
              <a:ext cx="2517249" cy="480693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es-ES" sz="24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PVL Precio de venta de laboratorio (</a:t>
              </a:r>
              <a:r>
                <a:rPr lang="es-ES" sz="2400" i="1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precio industrial máximo</a:t>
              </a:r>
              <a:r>
                <a:rPr lang="es-ES" sz="24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)</a:t>
              </a:r>
              <a:endPara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Cuadro de texto 1">
              <a:extLst>
                <a:ext uri="{FF2B5EF4-FFF2-40B4-BE49-F238E27FC236}">
                  <a16:creationId xmlns:a16="http://schemas.microsoft.com/office/drawing/2014/main" id="{58624C91-2214-35D4-9302-FF73B3D54099}"/>
                </a:ext>
              </a:extLst>
            </p:cNvPr>
            <p:cNvSpPr txBox="1"/>
            <p:nvPr/>
          </p:nvSpPr>
          <p:spPr>
            <a:xfrm>
              <a:off x="1254112" y="2101468"/>
              <a:ext cx="4076065" cy="48006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es-ES" sz="24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Precio de adquisición</a:t>
              </a:r>
              <a:endPara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4C896BA2-55F9-4310-9749-460EE8F483B3}"/>
                </a:ext>
              </a:extLst>
            </p:cNvPr>
            <p:cNvSpPr/>
            <p:nvPr/>
          </p:nvSpPr>
          <p:spPr>
            <a:xfrm>
              <a:off x="417848" y="2801341"/>
              <a:ext cx="702310" cy="25879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  <p:sp>
          <p:nvSpPr>
            <p:cNvPr id="21" name="Cuadro de texto 1">
              <a:extLst>
                <a:ext uri="{FF2B5EF4-FFF2-40B4-BE49-F238E27FC236}">
                  <a16:creationId xmlns:a16="http://schemas.microsoft.com/office/drawing/2014/main" id="{D96ECE60-383B-31D2-5744-9A47DFEE19F6}"/>
                </a:ext>
              </a:extLst>
            </p:cNvPr>
            <p:cNvSpPr txBox="1"/>
            <p:nvPr/>
          </p:nvSpPr>
          <p:spPr>
            <a:xfrm>
              <a:off x="449563" y="233002"/>
              <a:ext cx="565573" cy="200559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es-ES" sz="1400" dirty="0">
                  <a:solidFill>
                    <a:srgbClr val="FFFFFF"/>
                  </a:solidFill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IVA</a:t>
              </a:r>
              <a:endPara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Cuadro de texto 1">
              <a:extLst>
                <a:ext uri="{FF2B5EF4-FFF2-40B4-BE49-F238E27FC236}">
                  <a16:creationId xmlns:a16="http://schemas.microsoft.com/office/drawing/2014/main" id="{E763090C-DBF5-A1A2-BD77-857A622081D7}"/>
                </a:ext>
              </a:extLst>
            </p:cNvPr>
            <p:cNvSpPr txBox="1"/>
            <p:nvPr/>
          </p:nvSpPr>
          <p:spPr>
            <a:xfrm>
              <a:off x="443988" y="512440"/>
              <a:ext cx="708262" cy="33782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es-ES" sz="1400" dirty="0">
                  <a:solidFill>
                    <a:srgbClr val="FFFFFF"/>
                  </a:solidFill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Margen oficial farmacia</a:t>
              </a:r>
              <a:endPara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Cuadro de texto 1">
              <a:extLst>
                <a:ext uri="{FF2B5EF4-FFF2-40B4-BE49-F238E27FC236}">
                  <a16:creationId xmlns:a16="http://schemas.microsoft.com/office/drawing/2014/main" id="{FE5A55F0-EB7C-07C5-BD4E-CDC23F65B398}"/>
                </a:ext>
              </a:extLst>
            </p:cNvPr>
            <p:cNvSpPr txBox="1"/>
            <p:nvPr/>
          </p:nvSpPr>
          <p:spPr>
            <a:xfrm>
              <a:off x="425175" y="940828"/>
              <a:ext cx="708025" cy="338566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es-ES" sz="1400" dirty="0">
                  <a:solidFill>
                    <a:srgbClr val="FFFFFF"/>
                  </a:solidFill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Margen oficial  distribuidor</a:t>
              </a:r>
              <a:endPara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Cuadro de texto 1">
              <a:extLst>
                <a:ext uri="{FF2B5EF4-FFF2-40B4-BE49-F238E27FC236}">
                  <a16:creationId xmlns:a16="http://schemas.microsoft.com/office/drawing/2014/main" id="{C6323C2F-EA55-3627-D803-FD38B63C0C70}"/>
                </a:ext>
              </a:extLst>
            </p:cNvPr>
            <p:cNvSpPr txBox="1"/>
            <p:nvPr/>
          </p:nvSpPr>
          <p:spPr>
            <a:xfrm>
              <a:off x="430513" y="1311107"/>
              <a:ext cx="708025" cy="48598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es-ES" sz="1400" dirty="0">
                  <a:solidFill>
                    <a:srgbClr val="FFFFFF"/>
                  </a:solidFill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“Descuento” en base a volumen (beneficio para la farmacia)</a:t>
              </a:r>
              <a:endPara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Cuadro de texto 1">
              <a:extLst>
                <a:ext uri="{FF2B5EF4-FFF2-40B4-BE49-F238E27FC236}">
                  <a16:creationId xmlns:a16="http://schemas.microsoft.com/office/drawing/2014/main" id="{79FC200D-D3CE-7ED9-01E0-9109D8AF1421}"/>
                </a:ext>
              </a:extLst>
            </p:cNvPr>
            <p:cNvSpPr txBox="1"/>
            <p:nvPr/>
          </p:nvSpPr>
          <p:spPr>
            <a:xfrm>
              <a:off x="449563" y="2418802"/>
              <a:ext cx="708025" cy="33782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es-ES" sz="1400" dirty="0">
                  <a:solidFill>
                    <a:srgbClr val="000000"/>
                  </a:solidFill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Beneficio del laboratorio</a:t>
              </a:r>
              <a:endPara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Arrow: Down 2">
            <a:extLst>
              <a:ext uri="{FF2B5EF4-FFF2-40B4-BE49-F238E27FC236}">
                <a16:creationId xmlns:a16="http://schemas.microsoft.com/office/drawing/2014/main" id="{30E91409-A5EA-1717-D62B-3DF187BC00B0}"/>
              </a:ext>
            </a:extLst>
          </p:cNvPr>
          <p:cNvSpPr/>
          <p:nvPr/>
        </p:nvSpPr>
        <p:spPr>
          <a:xfrm>
            <a:off x="8313149" y="2126679"/>
            <a:ext cx="2514477" cy="1706724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Fijados por la ley u orden ministerial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05A75A75-BFF6-06F9-7456-1C8B7DE10A9E}"/>
              </a:ext>
            </a:extLst>
          </p:cNvPr>
          <p:cNvSpPr/>
          <p:nvPr/>
        </p:nvSpPr>
        <p:spPr>
          <a:xfrm>
            <a:off x="8405652" y="4057867"/>
            <a:ext cx="2421974" cy="2542581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Fijados por el mercado</a:t>
            </a:r>
          </a:p>
        </p:txBody>
      </p:sp>
    </p:spTree>
    <p:extLst>
      <p:ext uri="{BB962C8B-B14F-4D97-AF65-F5344CB8AC3E}">
        <p14:creationId xmlns:p14="http://schemas.microsoft.com/office/powerpoint/2010/main" val="3333278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23F484-7F2B-55FA-EE59-8AD04F2B1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Estructura de los Conjuntos y las Agrupaciones Homogéneas en España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796ABA05-0B7C-EA9A-3E74-578144BB8D6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9916" y="1965865"/>
          <a:ext cx="9165264" cy="34662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9845">
                  <a:extLst>
                    <a:ext uri="{9D8B030D-6E8A-4147-A177-3AD203B41FA5}">
                      <a16:colId xmlns:a16="http://schemas.microsoft.com/office/drawing/2014/main" val="2293649535"/>
                    </a:ext>
                  </a:extLst>
                </a:gridCol>
                <a:gridCol w="1242707">
                  <a:extLst>
                    <a:ext uri="{9D8B030D-6E8A-4147-A177-3AD203B41FA5}">
                      <a16:colId xmlns:a16="http://schemas.microsoft.com/office/drawing/2014/main" val="390342430"/>
                    </a:ext>
                  </a:extLst>
                </a:gridCol>
                <a:gridCol w="2421934">
                  <a:extLst>
                    <a:ext uri="{9D8B030D-6E8A-4147-A177-3AD203B41FA5}">
                      <a16:colId xmlns:a16="http://schemas.microsoft.com/office/drawing/2014/main" val="3610618519"/>
                    </a:ext>
                  </a:extLst>
                </a:gridCol>
                <a:gridCol w="1903123">
                  <a:extLst>
                    <a:ext uri="{9D8B030D-6E8A-4147-A177-3AD203B41FA5}">
                      <a16:colId xmlns:a16="http://schemas.microsoft.com/office/drawing/2014/main" val="1620882297"/>
                    </a:ext>
                  </a:extLst>
                </a:gridCol>
                <a:gridCol w="1557655">
                  <a:extLst>
                    <a:ext uri="{9D8B030D-6E8A-4147-A177-3AD203B41FA5}">
                      <a16:colId xmlns:a16="http://schemas.microsoft.com/office/drawing/2014/main" val="16911627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 dirty="0">
                          <a:effectLst/>
                        </a:rPr>
                        <a:t>UNIDADES</a:t>
                      </a:r>
                      <a:endParaRPr lang="es-E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DOSIS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PRESENTACION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MARCA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PVL referencia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010066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 dirty="0">
                          <a:effectLst/>
                        </a:rPr>
                        <a:t>Agrupación homogénea 114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7898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100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180mg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 dirty="0">
                          <a:effectLst/>
                        </a:rPr>
                        <a:t>comprimidos</a:t>
                      </a:r>
                      <a:endParaRPr lang="es-E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MYFORTIC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48,43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0754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100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180mg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 dirty="0">
                          <a:effectLst/>
                        </a:rPr>
                        <a:t>comprimidos</a:t>
                      </a:r>
                      <a:endParaRPr lang="es-E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CEPTAVA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48,43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6662611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 dirty="0">
                          <a:effectLst/>
                        </a:rPr>
                        <a:t>Agrupación homogénea 115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0254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100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250mg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comprimidos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MYFENAX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48,43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23324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100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250mg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comprimidos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ARISTA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48,43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84895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100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250mg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comprimidos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 dirty="0">
                          <a:effectLst/>
                        </a:rPr>
                        <a:t>TILLOMED</a:t>
                      </a:r>
                      <a:endParaRPr lang="es-E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48,43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86057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100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250mg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comprimidos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CELLCEPT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48,43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3798539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 dirty="0">
                          <a:effectLst/>
                        </a:rPr>
                        <a:t>Agrupación homogénea 116 </a:t>
                      </a:r>
                      <a:endParaRPr lang="es-ES" sz="1600" kern="100" dirty="0">
                        <a:effectLst/>
                        <a:latin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87553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50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 dirty="0">
                          <a:effectLst/>
                        </a:rPr>
                        <a:t>360mg</a:t>
                      </a:r>
                      <a:endParaRPr lang="es-E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comprimidos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MYFORTIC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48,43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32845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50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360mg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comprimidos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CEPTAVA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 dirty="0">
                          <a:effectLst/>
                        </a:rPr>
                        <a:t>48,43</a:t>
                      </a:r>
                      <a:endParaRPr lang="es-E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0396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 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 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 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>
                          <a:effectLst/>
                        </a:rPr>
                        <a:t> </a:t>
                      </a:r>
                      <a:endParaRPr lang="es-E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kern="100" dirty="0">
                          <a:effectLst/>
                        </a:rPr>
                        <a:t> </a:t>
                      </a:r>
                      <a:endParaRPr lang="es-E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341776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07E51EA4-9165-A112-0F34-7C5A13109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98" y="1889023"/>
            <a:ext cx="2287710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MYCOPHENOLIC ACID</a:t>
            </a:r>
            <a:endParaRPr kumimoji="0" lang="es-ES" altLang="es-E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SPR – mismo principal activo y vía de administración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ES" sz="20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cs typeface="Times New Roman" panose="02020603050405020304" pitchFamily="18" charset="0"/>
              </a:rPr>
              <a:t>AH - la misma dosis y forma farmacéutica</a:t>
            </a:r>
            <a:endParaRPr kumimoji="0" lang="es-ES" altLang="es-E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7607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2332</Words>
  <Application>Microsoft Office PowerPoint</Application>
  <PresentationFormat>Panorámica</PresentationFormat>
  <Paragraphs>298</Paragraphs>
  <Slides>34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41" baseType="lpstr">
      <vt:lpstr>Aptos</vt:lpstr>
      <vt:lpstr>Aptos Display</vt:lpstr>
      <vt:lpstr>Arial</vt:lpstr>
      <vt:lpstr>Arimo</vt:lpstr>
      <vt:lpstr>Calibri</vt:lpstr>
      <vt:lpstr>Verdana</vt:lpstr>
      <vt:lpstr>Tema de Office</vt:lpstr>
      <vt:lpstr>Sistema de precios de referencia en España y una propuesta para su reforma</vt:lpstr>
      <vt:lpstr>Contenidos</vt:lpstr>
      <vt:lpstr>Parte 1: Introducción</vt:lpstr>
      <vt:lpstr>El Sistema de Precios de Referencia en España</vt:lpstr>
      <vt:lpstr>Comparación del SPR con el sistema sueco</vt:lpstr>
      <vt:lpstr>Propuestas hasta ahora para la reforma del SPR</vt:lpstr>
      <vt:lpstr>Parte 2. Arquitectura del SPR español</vt:lpstr>
      <vt:lpstr>Estructura de los precios de los fármacos ambulatorios en España</vt:lpstr>
      <vt:lpstr>Estructura de los Conjuntos y las Agrupaciones Homogéneas en España</vt:lpstr>
      <vt:lpstr>Funcionamiento del SPR</vt:lpstr>
      <vt:lpstr>Parte 3: Indicadores de la competitividad del mercado</vt:lpstr>
      <vt:lpstr>El número de competidores es mayor en España que muchos otros países</vt:lpstr>
      <vt:lpstr>La velocidad de entrada de genéricos</vt:lpstr>
      <vt:lpstr>Precios mucho más bajos en Suecia que en otros países, en promedio</vt:lpstr>
      <vt:lpstr>Precios mucho más bajos en Suecia especialmente en los sectores con más ventas y competencia</vt:lpstr>
      <vt:lpstr>Parte 4: Mecanismos para regular el mercado y fomentar la competencia en precios</vt:lpstr>
      <vt:lpstr>Estructura de los conjuntos y las AH</vt:lpstr>
      <vt:lpstr>Grupos de tamaño de envase - ejemplo</vt:lpstr>
      <vt:lpstr>Prescripción del médico</vt:lpstr>
      <vt:lpstr>Sustitución en la farmacia </vt:lpstr>
      <vt:lpstr>Mecanismos para fomentar la competencia en precios</vt:lpstr>
      <vt:lpstr>Comparación de mecanismos para fomentar la competencia en precios</vt:lpstr>
      <vt:lpstr>Precios máximos</vt:lpstr>
      <vt:lpstr>Presentación de PowerPoint</vt:lpstr>
      <vt:lpstr>Precios máximos</vt:lpstr>
      <vt:lpstr>Precios de adquisición</vt:lpstr>
      <vt:lpstr>Facultad de elección del paciente</vt:lpstr>
      <vt:lpstr>Garantías de suministro</vt:lpstr>
      <vt:lpstr>Parte 5: Propuestas para la reforma del SPR</vt:lpstr>
      <vt:lpstr>Propuesta 1: Modificar la arquitectura de las AH</vt:lpstr>
      <vt:lpstr>Propuesta 2: El Producto del Mes</vt:lpstr>
      <vt:lpstr>Propuesta 3: Los precios máximos</vt:lpstr>
      <vt:lpstr>No es necesario cambiar … </vt:lpstr>
      <vt:lpstr>Cuestiones espinosas..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Comparación entre el sistema español y sueco de regulación y competencia en el mercado de genéricos</dc:title>
  <dc:creator>David Epstein</dc:creator>
  <cp:lastModifiedBy>David Epstein</cp:lastModifiedBy>
  <cp:revision>78</cp:revision>
  <dcterms:created xsi:type="dcterms:W3CDTF">2024-03-07T16:00:59Z</dcterms:created>
  <dcterms:modified xsi:type="dcterms:W3CDTF">2024-03-20T21:14:38Z</dcterms:modified>
</cp:coreProperties>
</file>