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68" r:id="rId4"/>
    <p:sldId id="260" r:id="rId5"/>
    <p:sldId id="259" r:id="rId6"/>
    <p:sldId id="270" r:id="rId7"/>
    <p:sldId id="262" r:id="rId8"/>
    <p:sldId id="263" r:id="rId9"/>
    <p:sldId id="265" r:id="rId10"/>
    <p:sldId id="264" r:id="rId11"/>
    <p:sldId id="267" r:id="rId12"/>
    <p:sldId id="258" r:id="rId1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3" autoAdjust="0"/>
    <p:restoredTop sz="94660"/>
  </p:normalViewPr>
  <p:slideViewPr>
    <p:cSldViewPr>
      <p:cViewPr varScale="1">
        <p:scale>
          <a:sx n="89" d="100"/>
          <a:sy n="89" d="100"/>
        </p:scale>
        <p:origin x="8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ca-ES" sz="2400" b="1" noProof="0" dirty="0">
              <a:latin typeface="Georgia" panose="02040502050405020303" pitchFamily="18" charset="0"/>
            </a:rPr>
            <a:t>Accés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ca-ES" sz="1600" b="1" noProof="0" dirty="0">
              <a:latin typeface="Georgia" panose="02040502050405020303" pitchFamily="18" charset="0"/>
            </a:rPr>
            <a:t>Dos </a:t>
          </a:r>
          <a:r>
            <a:rPr lang="ca-ES" sz="1600" noProof="0" dirty="0">
              <a:latin typeface="Georgia" panose="02040502050405020303" pitchFamily="18" charset="0"/>
            </a:rPr>
            <a:t>estudiants per plaça oferta </a:t>
          </a:r>
          <a:r>
            <a:rPr lang="ca-ES" sz="1000" i="1" noProof="0" dirty="0">
              <a:latin typeface="Georgia" panose="02040502050405020303" pitchFamily="18" charset="0"/>
            </a:rPr>
            <a:t>(curs 2023-2024)</a:t>
          </a:r>
          <a:endParaRPr lang="ca-ES" sz="1000" noProof="0" dirty="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ca-ES" sz="2400" b="1" noProof="0" dirty="0">
              <a:latin typeface="Georgia" panose="02040502050405020303" pitchFamily="18" charset="0"/>
            </a:rPr>
            <a:t>Model docent propi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ca-ES" sz="2400" b="1" noProof="0" dirty="0">
              <a:latin typeface="Georgia" panose="02040502050405020303" pitchFamily="18" charset="0"/>
            </a:rPr>
            <a:t>Resultats</a:t>
          </a: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kern="1200" noProof="0" dirty="0">
              <a:latin typeface="Georgia" panose="02040502050405020303" pitchFamily="18" charset="0"/>
            </a:rPr>
            <a:t>Un </a:t>
          </a:r>
          <a:r>
            <a:rPr lang="ca-ES" sz="1600" b="1" kern="1200" noProof="0" dirty="0">
              <a:latin typeface="Georgia" panose="02040502050405020303" pitchFamily="18" charset="0"/>
            </a:rPr>
            <a:t>92%</a:t>
          </a:r>
          <a:r>
            <a:rPr lang="ca-ES" sz="1600" kern="1200" noProof="0" dirty="0">
              <a:latin typeface="Georgia" panose="02040502050405020303" pitchFamily="18" charset="0"/>
            </a:rPr>
            <a:t> dels graduats de la UPF </a:t>
          </a:r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treballa 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(AQU Catalunya, 2023)</a:t>
          </a: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B9FE2B08-A095-4EEE-993A-DB8FE0D6170D}">
      <dgm:prSet custT="1"/>
      <dgm:spPr/>
      <dgm:t>
        <a:bodyPr/>
        <a:lstStyle/>
        <a:p>
          <a:r>
            <a:rPr lang="ca-ES" sz="1600" b="1" noProof="0" dirty="0">
              <a:latin typeface="Georgia" panose="02040502050405020303" pitchFamily="18" charset="0"/>
            </a:rPr>
            <a:t>15%</a:t>
          </a:r>
          <a:r>
            <a:rPr lang="ca-ES" sz="1600" noProof="0" dirty="0">
              <a:latin typeface="Georgia" panose="02040502050405020303" pitchFamily="18" charset="0"/>
            </a:rPr>
            <a:t> dels estudiants de nou ingrés amb matrícula d'honor al batxillerat</a:t>
          </a:r>
          <a:r>
            <a:rPr lang="ca-ES" sz="1600" i="1" noProof="0" dirty="0">
              <a:latin typeface="Georgia" panose="02040502050405020303" pitchFamily="18" charset="0"/>
            </a:rPr>
            <a:t> </a:t>
          </a:r>
          <a:r>
            <a:rPr lang="ca-ES" sz="1000" i="1" noProof="0" dirty="0">
              <a:latin typeface="Georgia" panose="02040502050405020303" pitchFamily="18" charset="0"/>
            </a:rPr>
            <a:t>(2023-2024)</a:t>
          </a:r>
          <a:endParaRPr lang="ca-ES" sz="1100" noProof="0" dirty="0">
            <a:latin typeface="Georgia" panose="02040502050405020303" pitchFamily="18" charset="0"/>
          </a:endParaRPr>
        </a:p>
      </dgm:t>
    </dgm:pt>
    <dgm:pt modelId="{5D4A648B-DFE8-446A-A77A-D737FA4CDA18}" type="parTrans" cxnId="{FA2CC508-AA6B-49ED-9B90-1518230A356C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19927D2B-8CF7-4573-803D-CF64F5C4C7B9}" type="sibTrans" cxnId="{FA2CC508-AA6B-49ED-9B90-1518230A356C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2AF8562B-3396-43FE-BDEC-75A5C81C55EE}">
      <dgm:prSet custT="1"/>
      <dgm:spPr/>
      <dgm:t>
        <a:bodyPr/>
        <a:lstStyle/>
        <a:p>
          <a:r>
            <a:rPr lang="ca-ES" sz="1600" kern="1200" noProof="0" dirty="0">
              <a:latin typeface="Georgia" panose="02040502050405020303" pitchFamily="18" charset="0"/>
            </a:rPr>
            <a:t>Satisfacció amb la feina: </a:t>
          </a:r>
          <a:r>
            <a:rPr lang="ca-ES" sz="1600" b="1" kern="1200" noProof="0" dirty="0">
              <a:latin typeface="Georgia" panose="02040502050405020303" pitchFamily="18" charset="0"/>
            </a:rPr>
            <a:t>8/10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</dgm:t>
    </dgm:pt>
    <dgm:pt modelId="{A7671E98-B99B-47B7-8C21-A90FFC8CCE3D}" type="parTrans" cxnId="{2DAC9EEC-B3E1-4F9C-A69F-01DCEDD5F0C5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A087FDF5-F3D3-4E7D-B66E-20F45E92517D}" type="sibTrans" cxnId="{2DAC9EEC-B3E1-4F9C-A69F-01DCEDD5F0C5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6724FC29-AA6D-48BC-87FB-0E176E186305}">
      <dgm:prSet custT="1"/>
      <dgm:spPr/>
      <dgm:t>
        <a:bodyPr/>
        <a:lstStyle/>
        <a:p>
          <a:r>
            <a:rPr lang="ca-ES" sz="1600" kern="1200" noProof="0" dirty="0">
              <a:latin typeface="Georgia" panose="02040502050405020303" pitchFamily="18" charset="0"/>
            </a:rPr>
            <a:t>Valoració dels graduats: el </a:t>
          </a:r>
          <a:r>
            <a:rPr lang="ca-ES" sz="1600" b="1" kern="1200" noProof="0" dirty="0">
              <a:latin typeface="Georgia" panose="02040502050405020303" pitchFamily="18" charset="0"/>
            </a:rPr>
            <a:t>90%</a:t>
          </a:r>
          <a:r>
            <a:rPr lang="ca-ES" sz="1600" kern="1200" noProof="0" dirty="0">
              <a:latin typeface="Georgia" panose="02040502050405020303" pitchFamily="18" charset="0"/>
            </a:rPr>
            <a:t> repetiria a la Universitat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</dgm:t>
    </dgm:pt>
    <dgm:pt modelId="{DA156DB4-1029-40EF-BB44-8C7C1B689E87}" type="parTrans" cxnId="{CC9CE2CD-AFFD-4F8A-B08A-C6A98541EF0C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83EFB5AC-5E23-4368-9BA1-EB4067CE5DF7}" type="sibTrans" cxnId="{CC9CE2CD-AFFD-4F8A-B08A-C6A98541EF0C}">
      <dgm:prSet/>
      <dgm:spPr/>
      <dgm:t>
        <a:bodyPr/>
        <a:lstStyle/>
        <a:p>
          <a:endParaRPr lang="ca-ES" sz="1600" noProof="0" dirty="0">
            <a:latin typeface="Georgia" panose="02040502050405020303" pitchFamily="18" charset="0"/>
          </a:endParaRPr>
        </a:p>
      </dgm:t>
    </dgm:pt>
    <dgm:pt modelId="{ED574321-0C7A-4B1A-9C04-99ED2AC1CE8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1a.</a:t>
          </a:r>
          <a:r>
            <a:rPr lang="ca-ES" sz="1600" kern="1200" noProof="0" dirty="0">
              <a:latin typeface="Georgia" panose="02040502050405020303" pitchFamily="18" charset="0"/>
            </a:rPr>
            <a:t> universitat pública espanyola amb </a:t>
          </a:r>
          <a:r>
            <a:rPr lang="ca-ES" sz="1600" b="1" kern="1200" noProof="0" dirty="0">
              <a:latin typeface="Georgia" panose="02040502050405020303" pitchFamily="18" charset="0"/>
            </a:rPr>
            <a:t>millor taxa de rendiment</a:t>
          </a:r>
          <a:r>
            <a:rPr lang="ca-ES" sz="1600" kern="1200" noProof="0" dirty="0">
              <a:latin typeface="Georgia" panose="02040502050405020303" pitchFamily="18" charset="0"/>
            </a:rPr>
            <a:t> </a:t>
          </a:r>
          <a:r>
            <a:rPr lang="ca-ES" sz="1000" kern="1200" noProof="0" dirty="0">
              <a:latin typeface="Georgia" panose="02040502050405020303" pitchFamily="18" charset="0"/>
            </a:rPr>
            <a:t>(Ministeri d’Universitats, 2024)</a:t>
          </a:r>
        </a:p>
      </dgm:t>
    </dgm:pt>
    <dgm:pt modelId="{247F01CE-7253-4641-B707-E9B78D497D27}" type="parTrans" cxnId="{CABC4CE3-B5B5-4C6B-81DA-100C280555CD}">
      <dgm:prSet/>
      <dgm:spPr/>
      <dgm:t>
        <a:bodyPr/>
        <a:lstStyle/>
        <a:p>
          <a:endParaRPr lang="ca-ES" noProof="0" dirty="0"/>
        </a:p>
      </dgm:t>
    </dgm:pt>
    <dgm:pt modelId="{6211BCA8-40ED-4293-951A-15AC02C50692}" type="sibTrans" cxnId="{CABC4CE3-B5B5-4C6B-81DA-100C280555CD}">
      <dgm:prSet/>
      <dgm:spPr/>
      <dgm:t>
        <a:bodyPr/>
        <a:lstStyle/>
        <a:p>
          <a:endParaRPr lang="ca-ES" noProof="0" dirty="0"/>
        </a:p>
      </dgm:t>
    </dgm:pt>
    <dgm:pt modelId="{AC1BBDBD-DDB0-451E-88E2-060F3A583A8B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a-ES" sz="1600" kern="1200" noProof="0" dirty="0">
              <a:latin typeface="Georgia" panose="02040502050405020303" pitchFamily="18" charset="0"/>
            </a:rPr>
            <a:t>El </a:t>
          </a:r>
          <a:r>
            <a:rPr lang="ca-ES" sz="1600" b="1" kern="1200" noProof="0" dirty="0">
              <a:latin typeface="Georgia" panose="02040502050405020303" pitchFamily="18" charset="0"/>
            </a:rPr>
            <a:t>100%</a:t>
          </a:r>
          <a:r>
            <a:rPr lang="ca-ES" sz="1600" kern="1200" noProof="0" dirty="0">
              <a:latin typeface="Georgia" panose="02040502050405020303" pitchFamily="18" charset="0"/>
            </a:rPr>
            <a:t> dels graus, màsters i doctorats, avaluats positivament</a:t>
          </a:r>
          <a:r>
            <a:rPr lang="ca-ES" sz="10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2024)</a:t>
          </a:r>
        </a:p>
      </dgm:t>
    </dgm:pt>
    <dgm:pt modelId="{603595E7-FC61-47DC-89A6-FF26210D2ADF}" type="parTrans" cxnId="{57768FFB-66BB-4020-A11C-C6EA2439DC67}">
      <dgm:prSet/>
      <dgm:spPr/>
      <dgm:t>
        <a:bodyPr/>
        <a:lstStyle/>
        <a:p>
          <a:endParaRPr lang="ca-ES" noProof="0" dirty="0"/>
        </a:p>
      </dgm:t>
    </dgm:pt>
    <dgm:pt modelId="{4C207B01-D3E8-444D-A9E0-59380ED17361}" type="sibTrans" cxnId="{57768FFB-66BB-4020-A11C-C6EA2439DC67}">
      <dgm:prSet/>
      <dgm:spPr/>
      <dgm:t>
        <a:bodyPr/>
        <a:lstStyle/>
        <a:p>
          <a:endParaRPr lang="ca-ES" noProof="0" dirty="0"/>
        </a:p>
      </dgm:t>
    </dgm:pt>
    <dgm:pt modelId="{F4724E9C-344A-4715-A985-A1B503B4AA6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Titulacions innovadores</a:t>
          </a:r>
          <a:r>
            <a:rPr lang="ca-ES" sz="1600" kern="1200" noProof="0" dirty="0">
              <a:latin typeface="Georgia" panose="02040502050405020303" pitchFamily="18" charset="0"/>
            </a:rPr>
            <a:t>: Grau Obert, Global </a:t>
          </a:r>
          <a:r>
            <a:rPr lang="ca-ES" sz="1600" kern="1200" noProof="0" dirty="0" err="1">
              <a:latin typeface="Georgia" panose="02040502050405020303" pitchFamily="18" charset="0"/>
            </a:rPr>
            <a:t>Studies</a:t>
          </a:r>
          <a:r>
            <a:rPr lang="ca-ES" sz="1600" kern="1200" noProof="0" dirty="0">
              <a:latin typeface="Georgia" panose="02040502050405020303" pitchFamily="18" charset="0"/>
            </a:rPr>
            <a:t>, Bioinformàtica, doble grau en Dret amb el </a:t>
          </a:r>
          <a:r>
            <a:rPr lang="ca-ES" sz="1600" kern="1200" noProof="0" dirty="0" err="1">
              <a:latin typeface="Georgia" panose="02040502050405020303" pitchFamily="18" charset="0"/>
            </a:rPr>
            <a:t>King’s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600" kern="1200" noProof="0" dirty="0" err="1">
              <a:latin typeface="Georgia" panose="02040502050405020303" pitchFamily="18" charset="0"/>
            </a:rPr>
            <a:t>College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600" kern="1200" noProof="0" dirty="0" err="1">
              <a:latin typeface="Georgia" panose="02040502050405020303" pitchFamily="18" charset="0"/>
            </a:rPr>
            <a:t>London</a:t>
          </a:r>
          <a:endParaRPr lang="ca-ES" sz="1600" kern="1200" noProof="0" dirty="0">
            <a:latin typeface="Georgia" panose="02040502050405020303" pitchFamily="18" charset="0"/>
          </a:endParaRPr>
        </a:p>
      </dgm:t>
    </dgm:pt>
    <dgm:pt modelId="{4DBDDA15-804D-44D5-B6DC-E5B1206B38BC}" type="parTrans" cxnId="{30D5E6CD-D269-4150-9D43-CB26D4CEC745}">
      <dgm:prSet/>
      <dgm:spPr/>
      <dgm:t>
        <a:bodyPr/>
        <a:lstStyle/>
        <a:p>
          <a:endParaRPr lang="ca-ES" noProof="0" dirty="0"/>
        </a:p>
      </dgm:t>
    </dgm:pt>
    <dgm:pt modelId="{F7722695-3390-45AD-8DB5-DF91BD0E3198}" type="sibTrans" cxnId="{30D5E6CD-D269-4150-9D43-CB26D4CEC745}">
      <dgm:prSet/>
      <dgm:spPr/>
      <dgm:t>
        <a:bodyPr/>
        <a:lstStyle/>
        <a:p>
          <a:endParaRPr lang="ca-ES" noProof="0" dirty="0"/>
        </a:p>
      </dgm:t>
    </dgm:pt>
    <dgm:pt modelId="{50BCB7AD-8FE3-4704-B064-3074BCE4265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Convenis</a:t>
          </a:r>
          <a:r>
            <a:rPr lang="ca-ES" sz="1600" kern="1200" noProof="0" dirty="0">
              <a:latin typeface="Georgia" panose="02040502050405020303" pitchFamily="18" charset="0"/>
            </a:rPr>
            <a:t> amb més de 1.260 empreses per fer-hi pràctiques 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(2022-2023)</a:t>
          </a:r>
        </a:p>
      </dgm:t>
    </dgm:pt>
    <dgm:pt modelId="{6C0643CC-1F7E-4B88-B5CB-3A0E0B556F0D}" type="parTrans" cxnId="{D4D7EE6D-A11B-4CA9-881B-F57AF44969A0}">
      <dgm:prSet/>
      <dgm:spPr/>
      <dgm:t>
        <a:bodyPr/>
        <a:lstStyle/>
        <a:p>
          <a:endParaRPr lang="ca-ES" noProof="0" dirty="0"/>
        </a:p>
      </dgm:t>
    </dgm:pt>
    <dgm:pt modelId="{41BD1DE8-9E9E-4608-A55C-FE13BE0722BA}" type="sibTrans" cxnId="{D4D7EE6D-A11B-4CA9-881B-F57AF44969A0}">
      <dgm:prSet/>
      <dgm:spPr/>
      <dgm:t>
        <a:bodyPr/>
        <a:lstStyle/>
        <a:p>
          <a:endParaRPr lang="ca-ES" noProof="0" dirty="0"/>
        </a:p>
      </dgm:t>
    </dgm:pt>
    <dgm:pt modelId="{7AB21E0B-C1AC-47D1-AB36-8410DA84FA0A}">
      <dgm:prSet phldrT="[Texto]" custT="1"/>
      <dgm:spPr/>
      <dgm:t>
        <a:bodyPr/>
        <a:lstStyle/>
        <a:p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Un </a:t>
          </a:r>
          <a:r>
            <a:rPr lang="ca-ES" sz="16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89%</a:t>
          </a:r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dels graduats de la UPF troba feina un any després de graduar-se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2023)</a:t>
          </a:r>
        </a:p>
      </dgm:t>
    </dgm:pt>
    <dgm:pt modelId="{9ECD71D9-A936-4DBA-9FCF-F0C075D0C9CF}" type="parTrans" cxnId="{0715B08A-29C0-432D-8D24-EDFAF34BC563}">
      <dgm:prSet/>
      <dgm:spPr/>
      <dgm:t>
        <a:bodyPr/>
        <a:lstStyle/>
        <a:p>
          <a:endParaRPr lang="ca-ES" noProof="0" dirty="0"/>
        </a:p>
      </dgm:t>
    </dgm:pt>
    <dgm:pt modelId="{20123950-BF86-4203-841C-13B1466938A3}" type="sibTrans" cxnId="{0715B08A-29C0-432D-8D24-EDFAF34BC563}">
      <dgm:prSet/>
      <dgm:spPr/>
      <dgm:t>
        <a:bodyPr/>
        <a:lstStyle/>
        <a:p>
          <a:endParaRPr lang="ca-ES" noProof="0" dirty="0"/>
        </a:p>
      </dgm:t>
    </dgm:pt>
    <dgm:pt modelId="{03F179E4-97A6-45F7-8DA1-BE06FDBD39A6}">
      <dgm:prSet custT="1"/>
      <dgm:spPr/>
      <dgm:t>
        <a:bodyPr/>
        <a:lstStyle/>
        <a:p>
          <a:pPr>
            <a:tabLst>
              <a:tab pos="6454775" algn="l"/>
            </a:tabLst>
          </a:pPr>
          <a:r>
            <a:rPr lang="ca-ES" sz="1600" kern="1200" noProof="0" dirty="0">
              <a:latin typeface="Georgia" panose="02040502050405020303" pitchFamily="18" charset="0"/>
            </a:rPr>
            <a:t>Un </a:t>
          </a:r>
          <a:r>
            <a:rPr lang="ca-ES" sz="1600" b="1" kern="1200" noProof="0" dirty="0">
              <a:latin typeface="Georgia" panose="02040502050405020303" pitchFamily="18" charset="0"/>
            </a:rPr>
            <a:t>25%</a:t>
          </a:r>
          <a:r>
            <a:rPr lang="ca-ES" sz="1600" kern="1200" noProof="0" dirty="0">
              <a:latin typeface="Georgia" panose="02040502050405020303" pitchFamily="18" charset="0"/>
            </a:rPr>
            <a:t> troba la primera feina a través de les practiques d’estudi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</dgm:t>
    </dgm:pt>
    <dgm:pt modelId="{792CE9F0-9797-4E99-BA14-4F470241B1A0}" type="parTrans" cxnId="{D454B754-B143-4505-A009-4CA6CFC3BB62}">
      <dgm:prSet/>
      <dgm:spPr/>
      <dgm:t>
        <a:bodyPr/>
        <a:lstStyle/>
        <a:p>
          <a:endParaRPr lang="ca-ES" noProof="0" dirty="0"/>
        </a:p>
      </dgm:t>
    </dgm:pt>
    <dgm:pt modelId="{BDCDD0FB-648B-49E2-9629-8947C59CDE5A}" type="sibTrans" cxnId="{D454B754-B143-4505-A009-4CA6CFC3BB62}">
      <dgm:prSet/>
      <dgm:spPr/>
      <dgm:t>
        <a:bodyPr/>
        <a:lstStyle/>
        <a:p>
          <a:endParaRPr lang="ca-ES" noProof="0" dirty="0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A43004-F073-4B8F-93C5-EBD723E4D00A}" type="presOf" srcId="{DE5D57C6-CE56-4F90-A382-4617A651DC66}" destId="{8A5AF9CD-CEE2-464C-84A0-E35FF083E2AE}" srcOrd="0" destOrd="0" presId="urn:microsoft.com/office/officeart/2005/8/layout/list1"/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FA2CC508-AA6B-49ED-9B90-1518230A356C}" srcId="{DE5D57C6-CE56-4F90-A382-4617A651DC66}" destId="{B9FE2B08-A095-4EEE-993A-DB8FE0D6170D}" srcOrd="1" destOrd="0" parTransId="{5D4A648B-DFE8-446A-A77A-D737FA4CDA18}" sibTransId="{19927D2B-8CF7-4573-803D-CF64F5C4C7B9}"/>
    <dgm:cxn modelId="{0EA59910-0F90-4103-804D-CF8566B6455D}" type="presOf" srcId="{2AF8562B-3396-43FE-BDEC-75A5C81C55EE}" destId="{6F7CC585-5D61-47FD-84C9-D0FFAE474708}" srcOrd="0" destOrd="2" presId="urn:microsoft.com/office/officeart/2005/8/layout/list1"/>
    <dgm:cxn modelId="{B10B6C12-9213-4165-A47A-85EB7159E23D}" type="presOf" srcId="{F9BCDA9F-B51D-4654-9016-E75FC5C34C4E}" destId="{8CB1F606-9133-433E-8A96-F114E3F2F9A0}" srcOrd="0" destOrd="0" presId="urn:microsoft.com/office/officeart/2005/8/layout/list1"/>
    <dgm:cxn modelId="{457BE41F-D01D-42B6-932F-67604EAADC23}" type="presOf" srcId="{DE5D57C6-CE56-4F90-A382-4617A651DC66}" destId="{E1C6C534-AE6E-4157-93FB-A4FF9B4D257B}" srcOrd="1" destOrd="0" presId="urn:microsoft.com/office/officeart/2005/8/layout/list1"/>
    <dgm:cxn modelId="{A8D4AB29-0424-4CA8-952E-A9E4B3C6C0F4}" type="presOf" srcId="{E5DA45AE-C19D-45A2-844F-5049B9C5B85D}" destId="{EB6E0569-D66E-4A59-8AF2-1B9B52DB5027}" srcOrd="0" destOrd="0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E7994432-F3E7-4A3F-8689-A7F8B97E4033}" type="presOf" srcId="{D5A1762D-4BD7-4359-BAEE-856B5C76CEEE}" destId="{7C16D375-C3E3-4258-B796-9112D91FD635}" srcOrd="0" destOrd="0" presId="urn:microsoft.com/office/officeart/2005/8/layout/list1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801E715E-4853-45B6-B0B1-5BB828D7D685}" type="presOf" srcId="{977E7C24-A950-419E-8467-66ECF085D6A3}" destId="{CEF128E7-1010-4A48-A4CA-3D2D3D9E79B8}" srcOrd="0" destOrd="0" presId="urn:microsoft.com/office/officeart/2005/8/layout/list1"/>
    <dgm:cxn modelId="{10710361-0292-4C11-A43F-FCFFE1AE8793}" type="presOf" srcId="{B9FE2B08-A095-4EEE-993A-DB8FE0D6170D}" destId="{EB6E0569-D66E-4A59-8AF2-1B9B52DB5027}" srcOrd="0" destOrd="1" presId="urn:microsoft.com/office/officeart/2005/8/layout/list1"/>
    <dgm:cxn modelId="{A2B80266-360B-4F5F-ABE0-A7E15775ED6C}" type="presOf" srcId="{ED574321-0C7A-4B1A-9C04-99ED2AC1CE83}" destId="{B4944CB0-009E-4AF1-B06A-9D2601FD1D40}" srcOrd="0" destOrd="0" presId="urn:microsoft.com/office/officeart/2005/8/layout/list1"/>
    <dgm:cxn modelId="{E365C366-ED60-438B-B17B-F797A87C90D3}" type="presOf" srcId="{D5A1762D-4BD7-4359-BAEE-856B5C76CEEE}" destId="{45FCBF28-A59A-45DF-8ED6-A0C5FEB2442A}" srcOrd="1" destOrd="0" presId="urn:microsoft.com/office/officeart/2005/8/layout/list1"/>
    <dgm:cxn modelId="{D4D7EE6D-A11B-4CA9-881B-F57AF44969A0}" srcId="{D5A1762D-4BD7-4359-BAEE-856B5C76CEEE}" destId="{50BCB7AD-8FE3-4704-B064-3074BCE4265E}" srcOrd="3" destOrd="0" parTransId="{6C0643CC-1F7E-4B88-B5CB-3A0E0B556F0D}" sibTransId="{41BD1DE8-9E9E-4608-A55C-FE13BE0722BA}"/>
    <dgm:cxn modelId="{F01D0E4F-0E0B-4573-9778-0720929F2D74}" type="presOf" srcId="{6724FC29-AA6D-48BC-87FB-0E176E186305}" destId="{6F7CC585-5D61-47FD-84C9-D0FFAE474708}" srcOrd="0" destOrd="4" presId="urn:microsoft.com/office/officeart/2005/8/layout/list1"/>
    <dgm:cxn modelId="{A704AA53-70A9-41C8-BA3A-D47A978FFA09}" type="presOf" srcId="{50BCB7AD-8FE3-4704-B064-3074BCE4265E}" destId="{B4944CB0-009E-4AF1-B06A-9D2601FD1D40}" srcOrd="0" destOrd="3" presId="urn:microsoft.com/office/officeart/2005/8/layout/list1"/>
    <dgm:cxn modelId="{D454B754-B143-4505-A009-4CA6CFC3BB62}" srcId="{977E7C24-A950-419E-8467-66ECF085D6A3}" destId="{03F179E4-97A6-45F7-8DA1-BE06FDBD39A6}" srcOrd="3" destOrd="0" parTransId="{792CE9F0-9797-4E99-BA14-4F470241B1A0}" sibTransId="{BDCDD0FB-648B-49E2-9629-8947C59CDE5A}"/>
    <dgm:cxn modelId="{3D7D0D78-9E7F-4A7E-A416-D6248CC972E8}" type="presOf" srcId="{977E7C24-A950-419E-8467-66ECF085D6A3}" destId="{7182F0B0-E340-4B70-997E-7BECB46F099A}" srcOrd="1" destOrd="0" presId="urn:microsoft.com/office/officeart/2005/8/layout/list1"/>
    <dgm:cxn modelId="{F7D3C585-CE9A-41B6-A554-35A336259929}" type="presOf" srcId="{BE29100F-9E5B-4A5E-863C-6092F80DD570}" destId="{6F7CC585-5D61-47FD-84C9-D0FFAE474708}" srcOrd="0" destOrd="0" presId="urn:microsoft.com/office/officeart/2005/8/layout/list1"/>
    <dgm:cxn modelId="{0715B08A-29C0-432D-8D24-EDFAF34BC563}" srcId="{977E7C24-A950-419E-8467-66ECF085D6A3}" destId="{7AB21E0B-C1AC-47D1-AB36-8410DA84FA0A}" srcOrd="1" destOrd="0" parTransId="{9ECD71D9-A936-4DBA-9FCF-F0C075D0C9CF}" sibTransId="{20123950-BF86-4203-841C-13B1466938A3}"/>
    <dgm:cxn modelId="{614D40A0-8D51-45A6-BA28-2C59EB39ABAA}" type="presOf" srcId="{F4724E9C-344A-4715-A985-A1B503B4AA60}" destId="{B4944CB0-009E-4AF1-B06A-9D2601FD1D40}" srcOrd="0" destOrd="2" presId="urn:microsoft.com/office/officeart/2005/8/layout/list1"/>
    <dgm:cxn modelId="{7EC15EAC-103E-423F-AC16-45EB44E520E6}" type="presOf" srcId="{03F179E4-97A6-45F7-8DA1-BE06FDBD39A6}" destId="{6F7CC585-5D61-47FD-84C9-D0FFAE474708}" srcOrd="0" destOrd="3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FF62C9BD-5DF8-4304-874A-7DD271986BA4}" type="presOf" srcId="{AC1BBDBD-DDB0-451E-88E2-060F3A583A8B}" destId="{B4944CB0-009E-4AF1-B06A-9D2601FD1D40}" srcOrd="0" destOrd="1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CC9CE2CD-AFFD-4F8A-B08A-C6A98541EF0C}" srcId="{977E7C24-A950-419E-8467-66ECF085D6A3}" destId="{6724FC29-AA6D-48BC-87FB-0E176E186305}" srcOrd="4" destOrd="0" parTransId="{DA156DB4-1029-40EF-BB44-8C7C1B689E87}" sibTransId="{83EFB5AC-5E23-4368-9BA1-EB4067CE5DF7}"/>
    <dgm:cxn modelId="{30D5E6CD-D269-4150-9D43-CB26D4CEC745}" srcId="{D5A1762D-4BD7-4359-BAEE-856B5C76CEEE}" destId="{F4724E9C-344A-4715-A985-A1B503B4AA60}" srcOrd="2" destOrd="0" parTransId="{4DBDDA15-804D-44D5-B6DC-E5B1206B38BC}" sibTransId="{F7722695-3390-45AD-8DB5-DF91BD0E3198}"/>
    <dgm:cxn modelId="{CABC4CE3-B5B5-4C6B-81DA-100C280555CD}" srcId="{D5A1762D-4BD7-4359-BAEE-856B5C76CEEE}" destId="{ED574321-0C7A-4B1A-9C04-99ED2AC1CE83}" srcOrd="0" destOrd="0" parTransId="{247F01CE-7253-4641-B707-E9B78D497D27}" sibTransId="{6211BCA8-40ED-4293-951A-15AC02C50692}"/>
    <dgm:cxn modelId="{9F1318EC-7A86-4FA9-9DC8-675F596CEB74}" type="presOf" srcId="{7AB21E0B-C1AC-47D1-AB36-8410DA84FA0A}" destId="{6F7CC585-5D61-47FD-84C9-D0FFAE474708}" srcOrd="0" destOrd="1" presId="urn:microsoft.com/office/officeart/2005/8/layout/list1"/>
    <dgm:cxn modelId="{2DAC9EEC-B3E1-4F9C-A69F-01DCEDD5F0C5}" srcId="{977E7C24-A950-419E-8467-66ECF085D6A3}" destId="{2AF8562B-3396-43FE-BDEC-75A5C81C55EE}" srcOrd="2" destOrd="0" parTransId="{A7671E98-B99B-47B7-8C21-A90FFC8CCE3D}" sibTransId="{A087FDF5-F3D3-4E7D-B66E-20F45E92517D}"/>
    <dgm:cxn modelId="{57768FFB-66BB-4020-A11C-C6EA2439DC67}" srcId="{D5A1762D-4BD7-4359-BAEE-856B5C76CEEE}" destId="{AC1BBDBD-DDB0-451E-88E2-060F3A583A8B}" srcOrd="1" destOrd="0" parTransId="{603595E7-FC61-47DC-89A6-FF26210D2ADF}" sibTransId="{4C207B01-D3E8-444D-A9E0-59380ED17361}"/>
    <dgm:cxn modelId="{A066AC71-4939-4C15-8720-4810B804DDF1}" type="presParOf" srcId="{8CB1F606-9133-433E-8A96-F114E3F2F9A0}" destId="{3771B424-9FCC-4EC1-B753-8A9C01A72BDE}" srcOrd="0" destOrd="0" presId="urn:microsoft.com/office/officeart/2005/8/layout/list1"/>
    <dgm:cxn modelId="{C6B34229-6791-48D3-BDF6-C4BDEBC545A7}" type="presParOf" srcId="{3771B424-9FCC-4EC1-B753-8A9C01A72BDE}" destId="{8A5AF9CD-CEE2-464C-84A0-E35FF083E2AE}" srcOrd="0" destOrd="0" presId="urn:microsoft.com/office/officeart/2005/8/layout/list1"/>
    <dgm:cxn modelId="{D5E65A4F-53A9-4BE5-9D8A-173E7F4C68B6}" type="presParOf" srcId="{3771B424-9FCC-4EC1-B753-8A9C01A72BDE}" destId="{E1C6C534-AE6E-4157-93FB-A4FF9B4D257B}" srcOrd="1" destOrd="0" presId="urn:microsoft.com/office/officeart/2005/8/layout/list1"/>
    <dgm:cxn modelId="{29AFFAFB-56FD-4CE8-A1FF-85B9C46D115C}" type="presParOf" srcId="{8CB1F606-9133-433E-8A96-F114E3F2F9A0}" destId="{4B56E795-7031-434F-9837-B59EC324A57A}" srcOrd="1" destOrd="0" presId="urn:microsoft.com/office/officeart/2005/8/layout/list1"/>
    <dgm:cxn modelId="{9A7B3356-AE3E-4A63-81BE-F70B4C6AF814}" type="presParOf" srcId="{8CB1F606-9133-433E-8A96-F114E3F2F9A0}" destId="{EB6E0569-D66E-4A59-8AF2-1B9B52DB5027}" srcOrd="2" destOrd="0" presId="urn:microsoft.com/office/officeart/2005/8/layout/list1"/>
    <dgm:cxn modelId="{3C466EF4-A4F8-4982-A17E-08BFCF8CEED5}" type="presParOf" srcId="{8CB1F606-9133-433E-8A96-F114E3F2F9A0}" destId="{A1A2B02C-EA17-4A2F-9782-F66D812B8688}" srcOrd="3" destOrd="0" presId="urn:microsoft.com/office/officeart/2005/8/layout/list1"/>
    <dgm:cxn modelId="{CDE913EF-7AD9-4EE5-902B-3C98FD13A965}" type="presParOf" srcId="{8CB1F606-9133-433E-8A96-F114E3F2F9A0}" destId="{7F31FE0F-EF2F-4956-80DE-1E8B57F05BD0}" srcOrd="4" destOrd="0" presId="urn:microsoft.com/office/officeart/2005/8/layout/list1"/>
    <dgm:cxn modelId="{2CF2819C-E0FA-453E-9D44-CB4467C43D4D}" type="presParOf" srcId="{7F31FE0F-EF2F-4956-80DE-1E8B57F05BD0}" destId="{7C16D375-C3E3-4258-B796-9112D91FD635}" srcOrd="0" destOrd="0" presId="urn:microsoft.com/office/officeart/2005/8/layout/list1"/>
    <dgm:cxn modelId="{7656721B-6981-4E18-973E-1D3D99F2FF37}" type="presParOf" srcId="{7F31FE0F-EF2F-4956-80DE-1E8B57F05BD0}" destId="{45FCBF28-A59A-45DF-8ED6-A0C5FEB2442A}" srcOrd="1" destOrd="0" presId="urn:microsoft.com/office/officeart/2005/8/layout/list1"/>
    <dgm:cxn modelId="{9CB1AFB1-75ED-4F97-B001-E0019A410A9A}" type="presParOf" srcId="{8CB1F606-9133-433E-8A96-F114E3F2F9A0}" destId="{A0ABBBB0-9CAB-475B-BB3B-FA539E525C05}" srcOrd="5" destOrd="0" presId="urn:microsoft.com/office/officeart/2005/8/layout/list1"/>
    <dgm:cxn modelId="{00A89B81-B22E-408D-A5C3-69E46625F0E5}" type="presParOf" srcId="{8CB1F606-9133-433E-8A96-F114E3F2F9A0}" destId="{B4944CB0-009E-4AF1-B06A-9D2601FD1D40}" srcOrd="6" destOrd="0" presId="urn:microsoft.com/office/officeart/2005/8/layout/list1"/>
    <dgm:cxn modelId="{13994EE1-1E6A-4AA3-A3E2-3E9197E4D3BE}" type="presParOf" srcId="{8CB1F606-9133-433E-8A96-F114E3F2F9A0}" destId="{19ECF7F4-8725-4CF9-A667-62B4B0C4F453}" srcOrd="7" destOrd="0" presId="urn:microsoft.com/office/officeart/2005/8/layout/list1"/>
    <dgm:cxn modelId="{29DD51F0-9537-4221-B925-B5C510E20307}" type="presParOf" srcId="{8CB1F606-9133-433E-8A96-F114E3F2F9A0}" destId="{BA0B265E-7453-4BC8-B037-F4EFF61C3C75}" srcOrd="8" destOrd="0" presId="urn:microsoft.com/office/officeart/2005/8/layout/list1"/>
    <dgm:cxn modelId="{017014A8-F3CB-4719-BDC8-BEF0A42C8569}" type="presParOf" srcId="{BA0B265E-7453-4BC8-B037-F4EFF61C3C75}" destId="{CEF128E7-1010-4A48-A4CA-3D2D3D9E79B8}" srcOrd="0" destOrd="0" presId="urn:microsoft.com/office/officeart/2005/8/layout/list1"/>
    <dgm:cxn modelId="{EBE4AEF2-B181-4A53-8B3D-C83A0FA12E84}" type="presParOf" srcId="{BA0B265E-7453-4BC8-B037-F4EFF61C3C75}" destId="{7182F0B0-E340-4B70-997E-7BECB46F099A}" srcOrd="1" destOrd="0" presId="urn:microsoft.com/office/officeart/2005/8/layout/list1"/>
    <dgm:cxn modelId="{15401261-FEF8-437B-BD23-718804250DF8}" type="presParOf" srcId="{8CB1F606-9133-433E-8A96-F114E3F2F9A0}" destId="{210AF508-A5C7-45F3-A3D1-16D287C7FA26}" srcOrd="9" destOrd="0" presId="urn:microsoft.com/office/officeart/2005/8/layout/list1"/>
    <dgm:cxn modelId="{E9EE82EE-4446-45B9-A354-66583C6B76D8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Qualitat</a:t>
          </a:r>
          <a:r>
            <a:rPr lang="es-ES" sz="2400" b="1" dirty="0">
              <a:latin typeface="Georgia" panose="02040502050405020303" pitchFamily="18" charset="0"/>
            </a:rPr>
            <a:t> i impacte internacional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Capacitat</a:t>
          </a:r>
          <a:r>
            <a:rPr lang="es-ES" sz="2400" b="1" dirty="0">
              <a:latin typeface="Georgia" panose="02040502050405020303" pitchFamily="18" charset="0"/>
            </a:rPr>
            <a:t> formativa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1a.</a:t>
          </a:r>
          <a:r>
            <a:rPr lang="es-ES" sz="1600" b="0" kern="1200" dirty="0">
              <a:latin typeface="Georgia" panose="02040502050405020303" pitchFamily="18" charset="0"/>
            </a:rPr>
            <a:t> </a:t>
          </a:r>
          <a:r>
            <a:rPr lang="es-ES" sz="1600" b="0" kern="1200" dirty="0" err="1">
              <a:latin typeface="Georgia" panose="02040502050405020303" pitchFamily="18" charset="0"/>
            </a:rPr>
            <a:t>univers</a:t>
          </a:r>
          <a:r>
            <a:rPr lang="es-ES" sz="1600" kern="1200" dirty="0" err="1">
              <a:latin typeface="Georgia" panose="02040502050405020303" pitchFamily="18" charset="0"/>
            </a:rPr>
            <a:t>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beques FPI (per 100 </a:t>
          </a:r>
          <a:r>
            <a:rPr lang="es-ES" sz="1600" kern="1200" dirty="0" err="1">
              <a:latin typeface="Georgia" panose="02040502050405020303" pitchFamily="18" charset="0"/>
            </a:rPr>
            <a:t>professors</a:t>
          </a:r>
          <a:r>
            <a:rPr lang="es-ES" sz="1600" kern="1200" dirty="0">
              <a:latin typeface="Georgia" panose="02040502050405020303" pitchFamily="18" charset="0"/>
            </a:rPr>
            <a:t>) </a:t>
          </a:r>
          <a:r>
            <a:rPr lang="es-ES" sz="1000" i="1" kern="1200" dirty="0">
              <a:latin typeface="Georgia" panose="02040502050405020303" pitchFamily="18" charset="0"/>
            </a:rPr>
            <a:t>(Informe INUE, 2023) </a:t>
          </a:r>
          <a:endParaRPr lang="es-ES" sz="1000" b="1" i="1" kern="120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Transferència</a:t>
          </a:r>
          <a:r>
            <a:rPr lang="es-ES" sz="2400" b="1" dirty="0">
              <a:latin typeface="Georgia" panose="02040502050405020303" pitchFamily="18" charset="0"/>
            </a:rPr>
            <a:t> i </a:t>
          </a:r>
          <a:r>
            <a:rPr lang="es-ES" sz="2400" b="1" dirty="0" err="1">
              <a:latin typeface="Georgia" panose="02040502050405020303" pitchFamily="18" charset="0"/>
            </a:rPr>
            <a:t>innovació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dirty="0" err="1">
              <a:latin typeface="Georgia" panose="02040502050405020303" pitchFamily="18" charset="0"/>
            </a:rPr>
            <a:t>UPFVentures</a:t>
          </a:r>
          <a:r>
            <a:rPr lang="ca-ES" sz="1600" b="1" dirty="0">
              <a:latin typeface="Georgia" panose="02040502050405020303" pitchFamily="18" charset="0"/>
            </a:rPr>
            <a:t>,</a:t>
          </a:r>
          <a:r>
            <a:rPr lang="ca-ES" sz="1600" b="0" dirty="0">
              <a:latin typeface="Georgia" panose="02040502050405020303" pitchFamily="18" charset="0"/>
            </a:rPr>
            <a:t> </a:t>
          </a:r>
          <a:r>
            <a:rPr lang="es-ES" sz="1600" b="0" dirty="0">
              <a:latin typeface="Georgia" panose="02040502050405020303" pitchFamily="18" charset="0"/>
            </a:rPr>
            <a:t>una </a:t>
          </a:r>
          <a:r>
            <a:rPr lang="es-ES" sz="1600" b="0" dirty="0" err="1">
              <a:latin typeface="Georgia" panose="02040502050405020303" pitchFamily="18" charset="0"/>
            </a:rPr>
            <a:t>start</a:t>
          </a:r>
          <a:r>
            <a:rPr lang="es-ES" sz="1600" b="0" dirty="0">
              <a:latin typeface="Georgia" panose="02040502050405020303" pitchFamily="18" charset="0"/>
            </a:rPr>
            <a:t>-up per incrementar les </a:t>
          </a:r>
          <a:r>
            <a:rPr lang="es-ES" sz="1600" b="0" dirty="0" err="1">
              <a:latin typeface="Georgia" panose="02040502050405020303" pitchFamily="18" charset="0"/>
            </a:rPr>
            <a:t>relacions</a:t>
          </a:r>
          <a:r>
            <a:rPr lang="es-ES" sz="1600" b="0" dirty="0">
              <a:latin typeface="Georgia" panose="02040502050405020303" pitchFamily="18" charset="0"/>
            </a:rPr>
            <a:t> entre empresa i </a:t>
          </a:r>
          <a:r>
            <a:rPr lang="es-ES" sz="1600" b="0" dirty="0" err="1">
              <a:latin typeface="Georgia" panose="02040502050405020303" pitchFamily="18" charset="0"/>
            </a:rPr>
            <a:t>universitat</a:t>
          </a:r>
          <a:endParaRPr lang="es-ES" sz="1600" b="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fr-FR" sz="1600" b="1" dirty="0">
              <a:latin typeface="Georgia" panose="02040502050405020303" pitchFamily="18" charset="0"/>
            </a:rPr>
            <a:t>1a. </a:t>
          </a:r>
          <a:r>
            <a:rPr lang="fr-FR" sz="1600" dirty="0" err="1">
              <a:latin typeface="Georgia" panose="02040502050405020303" pitchFamily="18" charset="0"/>
            </a:rPr>
            <a:t>universitat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espanyola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percentatge</a:t>
          </a:r>
          <a:r>
            <a:rPr lang="fr-FR" sz="1600" dirty="0">
              <a:latin typeface="Georgia" panose="02040502050405020303" pitchFamily="18" charset="0"/>
            </a:rPr>
            <a:t> d’articles </a:t>
          </a:r>
          <a:r>
            <a:rPr lang="fr-FR" sz="1600" dirty="0" err="1">
              <a:latin typeface="Georgia" panose="02040502050405020303" pitchFamily="18" charset="0"/>
            </a:rPr>
            <a:t>publicats</a:t>
          </a:r>
          <a:r>
            <a:rPr lang="fr-FR" sz="1600" dirty="0">
              <a:latin typeface="Georgia" panose="02040502050405020303" pitchFamily="18" charset="0"/>
            </a:rPr>
            <a:t> a les </a:t>
          </a:r>
          <a:r>
            <a:rPr lang="fr-FR" sz="1600" dirty="0" err="1">
              <a:latin typeface="Georgia" panose="02040502050405020303" pitchFamily="18" charset="0"/>
            </a:rPr>
            <a:t>revistes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més</a:t>
          </a:r>
          <a:r>
            <a:rPr lang="fr-FR" sz="1600" dirty="0">
              <a:latin typeface="Georgia" panose="02040502050405020303" pitchFamily="18" charset="0"/>
            </a:rPr>
            <a:t> influents</a:t>
          </a:r>
          <a:r>
            <a:rPr lang="fr-FR" sz="1600" i="1" dirty="0">
              <a:latin typeface="Georgia" panose="02040502050405020303" pitchFamily="18" charset="0"/>
            </a:rPr>
            <a:t> </a:t>
          </a:r>
          <a:r>
            <a:rPr lang="fr-FR" sz="1000" i="1" dirty="0">
              <a:latin typeface="Georgia" panose="02040502050405020303" pitchFamily="18" charset="0"/>
            </a:rPr>
            <a:t>(Leiden, 2023) </a:t>
          </a:r>
          <a:endParaRPr lang="es-ES" sz="1000" dirty="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A5E2F94A-2A48-4FAF-A14E-DC0101FC8174}">
      <dgm:prSet custT="1"/>
      <dgm:spPr/>
      <dgm:t>
        <a:bodyPr/>
        <a:lstStyle/>
        <a:p>
          <a:r>
            <a:rPr lang="fr-FR" sz="1600" b="1" dirty="0">
              <a:latin typeface="Georgia" panose="02040502050405020303" pitchFamily="18" charset="0"/>
            </a:rPr>
            <a:t>1a. </a:t>
          </a:r>
          <a:r>
            <a:rPr lang="fr-FR" sz="1600" dirty="0" err="1">
              <a:latin typeface="Georgia" panose="02040502050405020303" pitchFamily="18" charset="0"/>
            </a:rPr>
            <a:t>universitat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espanyola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percentatge</a:t>
          </a:r>
          <a:r>
            <a:rPr lang="fr-FR" sz="1600" dirty="0">
              <a:latin typeface="Georgia" panose="02040502050405020303" pitchFamily="18" charset="0"/>
            </a:rPr>
            <a:t> d’articles </a:t>
          </a:r>
          <a:r>
            <a:rPr lang="fr-FR" sz="1600" dirty="0" err="1">
              <a:latin typeface="Georgia" panose="02040502050405020303" pitchFamily="18" charset="0"/>
            </a:rPr>
            <a:t>publicats</a:t>
          </a:r>
          <a:r>
            <a:rPr lang="fr-FR" sz="1600" dirty="0">
              <a:latin typeface="Georgia" panose="02040502050405020303" pitchFamily="18" charset="0"/>
            </a:rPr>
            <a:t> en </a:t>
          </a:r>
          <a:r>
            <a:rPr lang="fr-FR" sz="1600" dirty="0" err="1">
              <a:latin typeface="Georgia" panose="02040502050405020303" pitchFamily="18" charset="0"/>
            </a:rPr>
            <a:t>col·laboració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amb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600" dirty="0" err="1">
              <a:latin typeface="Georgia" panose="02040502050405020303" pitchFamily="18" charset="0"/>
            </a:rPr>
            <a:t>institucions</a:t>
          </a:r>
          <a:r>
            <a:rPr lang="fr-FR" sz="1600" dirty="0">
              <a:latin typeface="Georgia" panose="02040502050405020303" pitchFamily="18" charset="0"/>
            </a:rPr>
            <a:t> de l'</a:t>
          </a:r>
          <a:r>
            <a:rPr lang="fr-FR" sz="1600" dirty="0" err="1">
              <a:latin typeface="Georgia" panose="02040502050405020303" pitchFamily="18" charset="0"/>
            </a:rPr>
            <a:t>Estat</a:t>
          </a:r>
          <a:r>
            <a:rPr lang="fr-FR" sz="1600" dirty="0">
              <a:latin typeface="Georgia" panose="02040502050405020303" pitchFamily="18" charset="0"/>
            </a:rPr>
            <a:t> </a:t>
          </a:r>
          <a:r>
            <a:rPr lang="fr-FR" sz="1000" i="1" dirty="0">
              <a:latin typeface="Georgia" panose="02040502050405020303" pitchFamily="18" charset="0"/>
            </a:rPr>
            <a:t>(Leiden, 2023) </a:t>
          </a:r>
        </a:p>
      </dgm:t>
    </dgm:pt>
    <dgm:pt modelId="{C6513308-B809-43AB-BC78-2717D929BF53}" type="parTrans" cxnId="{4FCFECD3-410D-4460-9977-A0F2D6C6ACB0}">
      <dgm:prSet/>
      <dgm:spPr/>
      <dgm:t>
        <a:bodyPr/>
        <a:lstStyle/>
        <a:p>
          <a:endParaRPr lang="es-ES"/>
        </a:p>
      </dgm:t>
    </dgm:pt>
    <dgm:pt modelId="{97CA3393-BB44-4025-B56B-FF0076E50F44}" type="sibTrans" cxnId="{4FCFECD3-410D-4460-9977-A0F2D6C6ACB0}">
      <dgm:prSet/>
      <dgm:spPr/>
      <dgm:t>
        <a:bodyPr/>
        <a:lstStyle/>
        <a:p>
          <a:endParaRPr lang="es-ES"/>
        </a:p>
      </dgm:t>
    </dgm:pt>
    <dgm:pt modelId="{02589D17-6604-48CF-A53D-64C02EEA961B}">
      <dgm:prSet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2a. </a:t>
          </a:r>
          <a:r>
            <a:rPr lang="es-ES" sz="1600" dirty="0" err="1">
              <a:latin typeface="Georgia" panose="02040502050405020303" pitchFamily="18" charset="0"/>
            </a:rPr>
            <a:t>universitat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espanyola</a:t>
          </a:r>
          <a:r>
            <a:rPr lang="es-ES" sz="1600" dirty="0">
              <a:latin typeface="Georgia" panose="02040502050405020303" pitchFamily="18" charset="0"/>
            </a:rPr>
            <a:t> en </a:t>
          </a:r>
          <a:r>
            <a:rPr lang="es-ES" sz="1600" dirty="0" err="1">
              <a:latin typeface="Georgia" panose="02040502050405020303" pitchFamily="18" charset="0"/>
            </a:rPr>
            <a:t>percentatge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d’articles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publicats</a:t>
          </a:r>
          <a:r>
            <a:rPr lang="es-ES" sz="1600" dirty="0">
              <a:latin typeface="Georgia" panose="02040502050405020303" pitchFamily="18" charset="0"/>
            </a:rPr>
            <a:t> en </a:t>
          </a:r>
          <a:r>
            <a:rPr lang="es-ES" sz="1600" dirty="0" err="1">
              <a:latin typeface="Georgia" panose="02040502050405020303" pitchFamily="18" charset="0"/>
            </a:rPr>
            <a:t>col·laboració</a:t>
          </a:r>
          <a:r>
            <a:rPr lang="es-ES" sz="1600" dirty="0">
              <a:latin typeface="Georgia" panose="02040502050405020303" pitchFamily="18" charset="0"/>
            </a:rPr>
            <a:t> internacional</a:t>
          </a:r>
          <a:r>
            <a:rPr lang="es-ES" sz="1600" i="1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(Leiden, 2023) </a:t>
          </a:r>
        </a:p>
      </dgm:t>
    </dgm:pt>
    <dgm:pt modelId="{29436C79-6C65-4669-830A-ADFC9957E96F}" type="parTrans" cxnId="{4D100044-DC77-40F5-BA94-08CD18F60953}">
      <dgm:prSet/>
      <dgm:spPr/>
      <dgm:t>
        <a:bodyPr/>
        <a:lstStyle/>
        <a:p>
          <a:endParaRPr lang="es-ES"/>
        </a:p>
      </dgm:t>
    </dgm:pt>
    <dgm:pt modelId="{501C9FB1-6E60-4A52-B33B-5059173E5454}" type="sibTrans" cxnId="{4D100044-DC77-40F5-BA94-08CD18F60953}">
      <dgm:prSet/>
      <dgm:spPr/>
      <dgm:t>
        <a:bodyPr/>
        <a:lstStyle/>
        <a:p>
          <a:endParaRPr lang="es-ES"/>
        </a:p>
      </dgm:t>
    </dgm:pt>
    <dgm:pt modelId="{9E9E867A-084B-47F6-B8CE-295284DEB3E3}">
      <dgm:prSet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52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industrials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finançats</a:t>
          </a:r>
          <a:r>
            <a:rPr lang="es-ES" sz="1600" kern="1200" dirty="0">
              <a:latin typeface="Georgia" panose="02040502050405020303" pitchFamily="18" charset="0"/>
            </a:rPr>
            <a:t> per la Generalitat de Catalunya </a:t>
          </a:r>
          <a:r>
            <a:rPr lang="es-ES" sz="1000" i="1" kern="1200" dirty="0">
              <a:latin typeface="Georgia" panose="02040502050405020303" pitchFamily="18" charset="0"/>
            </a:rPr>
            <a:t>(2013-2023) </a:t>
          </a:r>
        </a:p>
      </dgm:t>
    </dgm:pt>
    <dgm:pt modelId="{0779B74A-9844-4E87-9EB4-D5D0CCC488E0}" type="parTrans" cxnId="{84C780BA-501B-4614-A09B-832305790C66}">
      <dgm:prSet/>
      <dgm:spPr/>
      <dgm:t>
        <a:bodyPr/>
        <a:lstStyle/>
        <a:p>
          <a:endParaRPr lang="es-ES"/>
        </a:p>
      </dgm:t>
    </dgm:pt>
    <dgm:pt modelId="{1AB3C621-7F10-41A6-A1CA-452B650724CC}" type="sibTrans" cxnId="{84C780BA-501B-4614-A09B-832305790C66}">
      <dgm:prSet/>
      <dgm:spPr/>
      <dgm:t>
        <a:bodyPr/>
        <a:lstStyle/>
        <a:p>
          <a:endParaRPr lang="es-ES"/>
        </a:p>
      </dgm:t>
    </dgm:pt>
    <dgm:pt modelId="{BDB35FEF-3CE5-4903-8053-A42D72298B54}">
      <dgm:prSet phldrT="[Texto]" custT="1"/>
      <dgm:spPr/>
      <dgm:t>
        <a:bodyPr/>
        <a:lstStyle/>
        <a:p>
          <a:r>
            <a:rPr lang="es-ES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15 </a:t>
          </a:r>
          <a:r>
            <a:rPr lang="es-ES" sz="16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càtedres</a:t>
          </a:r>
          <a:r>
            <a:rPr lang="es-E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es-ES" sz="16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d’empresa</a:t>
          </a:r>
          <a:r>
            <a:rPr lang="es-E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actives (2023)</a:t>
          </a:r>
          <a:endParaRPr lang="es-ES" sz="1600" dirty="0">
            <a:latin typeface="Georgia" panose="02040502050405020303" pitchFamily="18" charset="0"/>
          </a:endParaRPr>
        </a:p>
      </dgm:t>
    </dgm:pt>
    <dgm:pt modelId="{4C628E7C-1294-4F46-B0AB-73E9A29559A2}" type="parTrans" cxnId="{0ED6C46D-4920-4450-A49F-9CC6695BDFEF}">
      <dgm:prSet/>
      <dgm:spPr/>
      <dgm:t>
        <a:bodyPr/>
        <a:lstStyle/>
        <a:p>
          <a:endParaRPr lang="ca-ES"/>
        </a:p>
      </dgm:t>
    </dgm:pt>
    <dgm:pt modelId="{EE29AEC1-8923-417A-A474-EC142C051FB5}" type="sibTrans" cxnId="{0ED6C46D-4920-4450-A49F-9CC6695BDFEF}">
      <dgm:prSet/>
      <dgm:spPr/>
      <dgm:t>
        <a:bodyPr/>
        <a:lstStyle/>
        <a:p>
          <a:endParaRPr lang="ca-ES"/>
        </a:p>
      </dgm:t>
    </dgm:pt>
    <dgm:pt modelId="{1F911A84-377C-436C-ABF7-7393FE430F31}">
      <dgm:prSet phldrT="[Texto]" custT="1"/>
      <dgm:spPr/>
      <dgm:t>
        <a:bodyPr/>
        <a:lstStyle/>
        <a:p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77%</a:t>
          </a:r>
          <a:r>
            <a:rPr lang="es-ES" sz="1600" kern="1200" dirty="0">
              <a:latin typeface="Georgia" panose="02040502050405020303" pitchFamily="18" charset="0"/>
            </a:rPr>
            <a:t> de les tesis van ser escrites i defensades en </a:t>
          </a:r>
          <a:r>
            <a:rPr lang="es-ES" sz="1600" kern="1200" dirty="0" err="1">
              <a:latin typeface="Georgia" panose="02040502050405020303" pitchFamily="18" charset="0"/>
            </a:rPr>
            <a:t>anglès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2022-2023) </a:t>
          </a:r>
        </a:p>
      </dgm:t>
    </dgm:pt>
    <dgm:pt modelId="{36E3B1AD-3FE1-4A25-B398-DB66968A16BC}" type="parTrans" cxnId="{2C26096B-3905-4E72-86A5-57E97E535B12}">
      <dgm:prSet/>
      <dgm:spPr/>
      <dgm:t>
        <a:bodyPr/>
        <a:lstStyle/>
        <a:p>
          <a:endParaRPr lang="es-ES"/>
        </a:p>
      </dgm:t>
    </dgm:pt>
    <dgm:pt modelId="{89709827-F0DF-4D4A-9D18-77872BD75924}" type="sibTrans" cxnId="{2C26096B-3905-4E72-86A5-57E97E535B12}">
      <dgm:prSet/>
      <dgm:spPr/>
      <dgm:t>
        <a:bodyPr/>
        <a:lstStyle/>
        <a:p>
          <a:endParaRPr lang="es-ES"/>
        </a:p>
      </dgm:t>
    </dgm:pt>
    <dgm:pt modelId="{DB0DECB0-3322-4D3A-BA80-D94BF33F2D01}">
      <dgm:prSet phldrT="[Texto]"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1a.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tesis defensades (per 100 </a:t>
          </a:r>
          <a:r>
            <a:rPr lang="es-ES" sz="1600" kern="1200" dirty="0" err="1">
              <a:latin typeface="Georgia" panose="02040502050405020303" pitchFamily="18" charset="0"/>
            </a:rPr>
            <a:t>professors</a:t>
          </a:r>
          <a:r>
            <a:rPr lang="es-ES" sz="1600" kern="1200" dirty="0">
              <a:latin typeface="Georgia" panose="02040502050405020303" pitchFamily="18" charset="0"/>
            </a:rPr>
            <a:t>) </a:t>
          </a:r>
          <a:r>
            <a:rPr lang="es-ES" sz="1000" i="1" kern="1200" dirty="0">
              <a:latin typeface="Georgia" panose="02040502050405020303" pitchFamily="18" charset="0"/>
            </a:rPr>
            <a:t>(Informe INUE, 2023)</a:t>
          </a:r>
          <a:endParaRPr lang="es-ES" sz="1000" b="1" i="1" kern="1200" dirty="0">
            <a:latin typeface="Georgia" panose="02040502050405020303" pitchFamily="18" charset="0"/>
          </a:endParaRPr>
        </a:p>
      </dgm:t>
    </dgm:pt>
    <dgm:pt modelId="{8A04BBFB-BE3F-445E-AEBC-82004F86BCB8}" type="parTrans" cxnId="{18022A3B-335F-439B-9A7B-6B81BDE184FE}">
      <dgm:prSet/>
      <dgm:spPr/>
      <dgm:t>
        <a:bodyPr/>
        <a:lstStyle/>
        <a:p>
          <a:endParaRPr lang="es-ES"/>
        </a:p>
      </dgm:t>
    </dgm:pt>
    <dgm:pt modelId="{9AD335DA-A241-415F-AA88-59791DAAD87C}" type="sibTrans" cxnId="{18022A3B-335F-439B-9A7B-6B81BDE184FE}">
      <dgm:prSet/>
      <dgm:spPr/>
      <dgm:t>
        <a:bodyPr/>
        <a:lstStyle/>
        <a:p>
          <a:endParaRPr lang="es-ES"/>
        </a:p>
      </dgm:t>
    </dgm:pt>
    <dgm:pt modelId="{A8D520EA-FE21-4723-8471-1FFBA6460CE3}">
      <dgm:prSet phldrT="[Texto]"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1a.</a:t>
          </a:r>
          <a:r>
            <a:rPr lang="es-ES" sz="1600" b="0" dirty="0">
              <a:latin typeface="Georgia" panose="02040502050405020303" pitchFamily="18" charset="0"/>
            </a:rPr>
            <a:t> </a:t>
          </a:r>
          <a:r>
            <a:rPr lang="es-ES" sz="1600" b="0" dirty="0" err="1">
              <a:latin typeface="Georgia" panose="02040502050405020303" pitchFamily="18" charset="0"/>
            </a:rPr>
            <a:t>universitat</a:t>
          </a:r>
          <a:r>
            <a:rPr lang="es-ES" sz="1600" b="0" dirty="0">
              <a:latin typeface="Georgia" panose="02040502050405020303" pitchFamily="18" charset="0"/>
            </a:rPr>
            <a:t> española en ingresos </a:t>
          </a:r>
          <a:r>
            <a:rPr lang="es-ES" sz="1600" b="0" dirty="0" err="1">
              <a:latin typeface="Georgia" panose="02040502050405020303" pitchFamily="18" charset="0"/>
            </a:rPr>
            <a:t>generats</a:t>
          </a:r>
          <a:r>
            <a:rPr lang="es-ES" sz="1600" b="0" dirty="0">
              <a:latin typeface="Georgia" panose="02040502050405020303" pitchFamily="18" charset="0"/>
            </a:rPr>
            <a:t> per </a:t>
          </a:r>
          <a:r>
            <a:rPr lang="es-ES" sz="1600" b="0" dirty="0" err="1">
              <a:latin typeface="Georgia" panose="02040502050405020303" pitchFamily="18" charset="0"/>
            </a:rPr>
            <a:t>llicències</a:t>
          </a:r>
          <a:r>
            <a:rPr lang="es-ES" sz="1600" b="0" dirty="0">
              <a:latin typeface="Georgia" panose="02040502050405020303" pitchFamily="18" charset="0"/>
            </a:rPr>
            <a:t> (per cada 100 </a:t>
          </a:r>
          <a:r>
            <a:rPr lang="es-ES" sz="1600" b="0" dirty="0" err="1">
              <a:latin typeface="Georgia" panose="02040502050405020303" pitchFamily="18" charset="0"/>
            </a:rPr>
            <a:t>professors</a:t>
          </a:r>
          <a:r>
            <a:rPr lang="es-ES" sz="1600" b="0" dirty="0">
              <a:latin typeface="Georgia" panose="02040502050405020303" pitchFamily="18" charset="0"/>
            </a:rPr>
            <a:t>) </a:t>
          </a:r>
          <a:r>
            <a:rPr lang="es-ES" sz="1000" b="0" i="1" dirty="0">
              <a:latin typeface="Georgia" panose="02040502050405020303" pitchFamily="18" charset="0"/>
            </a:rPr>
            <a:t>(Informe INUE, 2023)</a:t>
          </a:r>
          <a:endParaRPr lang="es-ES" sz="1600" b="0" i="1" dirty="0">
            <a:latin typeface="Georgia" panose="02040502050405020303" pitchFamily="18" charset="0"/>
          </a:endParaRPr>
        </a:p>
      </dgm:t>
    </dgm:pt>
    <dgm:pt modelId="{B6BA3A60-50C7-43AE-8716-ED71FE7D9B62}" type="parTrans" cxnId="{FA603AEB-87D1-4C75-AABB-1EB9760ECEF7}">
      <dgm:prSet/>
      <dgm:spPr/>
      <dgm:t>
        <a:bodyPr/>
        <a:lstStyle/>
        <a:p>
          <a:endParaRPr lang="es-ES"/>
        </a:p>
      </dgm:t>
    </dgm:pt>
    <dgm:pt modelId="{7B2A157D-98C1-4AF1-AB11-E2568CA8B117}" type="sibTrans" cxnId="{FA603AEB-87D1-4C75-AABB-1EB9760ECEF7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 custScaleY="243902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 custScaleY="243902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 custScaleY="104134" custLinFactNeighborX="-32500" custLinFactNeighborY="-2912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 custScaleY="196569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8361C906-79EE-4D4F-8462-8D772C4C409F}" type="presOf" srcId="{DE5D57C6-CE56-4F90-A382-4617A651DC66}" destId="{8A5AF9CD-CEE2-464C-84A0-E35FF083E2AE}" srcOrd="0" destOrd="0" presId="urn:microsoft.com/office/officeart/2005/8/layout/list1"/>
    <dgm:cxn modelId="{A18FA70E-72E5-40D5-B856-B272120B35E3}" type="presOf" srcId="{A5E2F94A-2A48-4FAF-A14E-DC0101FC8174}" destId="{EB6E0569-D66E-4A59-8AF2-1B9B52DB5027}" srcOrd="0" destOrd="1" presId="urn:microsoft.com/office/officeart/2005/8/layout/list1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C90E5A1B-8E13-415E-AEA3-799B8B52C739}" type="presOf" srcId="{9E9E867A-084B-47F6-B8CE-295284DEB3E3}" destId="{B4944CB0-009E-4AF1-B06A-9D2601FD1D40}" srcOrd="0" destOrd="3" presId="urn:microsoft.com/office/officeart/2005/8/layout/list1"/>
    <dgm:cxn modelId="{E191BE20-3341-4B85-83C2-866137F1469B}" type="presOf" srcId="{A8D520EA-FE21-4723-8471-1FFBA6460CE3}" destId="{6F7CC585-5D61-47FD-84C9-D0FFAE474708}" srcOrd="0" destOrd="1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18022A3B-335F-439B-9A7B-6B81BDE184FE}" srcId="{D5A1762D-4BD7-4359-BAEE-856B5C76CEEE}" destId="{DB0DECB0-3322-4D3A-BA80-D94BF33F2D01}" srcOrd="1" destOrd="0" parTransId="{8A04BBFB-BE3F-445E-AEBC-82004F86BCB8}" sibTransId="{9AD335DA-A241-415F-AA88-59791DAAD87C}"/>
    <dgm:cxn modelId="{4D100044-DC77-40F5-BA94-08CD18F60953}" srcId="{DE5D57C6-CE56-4F90-A382-4617A651DC66}" destId="{02589D17-6604-48CF-A53D-64C02EEA961B}" srcOrd="2" destOrd="0" parTransId="{29436C79-6C65-4669-830A-ADFC9957E96F}" sibTransId="{501C9FB1-6E60-4A52-B33B-5059173E5454}"/>
    <dgm:cxn modelId="{2C26096B-3905-4E72-86A5-57E97E535B12}" srcId="{D5A1762D-4BD7-4359-BAEE-856B5C76CEEE}" destId="{1F911A84-377C-436C-ABF7-7393FE430F31}" srcOrd="2" destOrd="0" parTransId="{36E3B1AD-3FE1-4A25-B398-DB66968A16BC}" sibTransId="{89709827-F0DF-4D4A-9D18-77872BD75924}"/>
    <dgm:cxn modelId="{0ED6C46D-4920-4450-A49F-9CC6695BDFEF}" srcId="{977E7C24-A950-419E-8467-66ECF085D6A3}" destId="{BDB35FEF-3CE5-4903-8053-A42D72298B54}" srcOrd="2" destOrd="0" parTransId="{4C628E7C-1294-4F46-B0AB-73E9A29559A2}" sibTransId="{EE29AEC1-8923-417A-A474-EC142C051FB5}"/>
    <dgm:cxn modelId="{E9E9D074-4486-49AE-A694-3F0E6764A563}" type="presOf" srcId="{DB0DECB0-3322-4D3A-BA80-D94BF33F2D01}" destId="{B4944CB0-009E-4AF1-B06A-9D2601FD1D40}" srcOrd="0" destOrd="1" presId="urn:microsoft.com/office/officeart/2005/8/layout/list1"/>
    <dgm:cxn modelId="{DC1AE854-0285-4635-AAB2-51E3E1D1545F}" type="presOf" srcId="{977E7C24-A950-419E-8467-66ECF085D6A3}" destId="{7182F0B0-E340-4B70-997E-7BECB46F099A}" srcOrd="1" destOrd="0" presId="urn:microsoft.com/office/officeart/2005/8/layout/list1"/>
    <dgm:cxn modelId="{3856FE75-12E9-465E-BFA6-65A08AEAC7BD}" type="presOf" srcId="{D5A1762D-4BD7-4359-BAEE-856B5C76CEEE}" destId="{7C16D375-C3E3-4258-B796-9112D91FD635}" srcOrd="0" destOrd="0" presId="urn:microsoft.com/office/officeart/2005/8/layout/list1"/>
    <dgm:cxn modelId="{9862EC57-05B6-47CE-9A81-CDFF21B810B9}" type="presOf" srcId="{D5A1762D-4BD7-4359-BAEE-856B5C76CEEE}" destId="{45FCBF28-A59A-45DF-8ED6-A0C5FEB2442A}" srcOrd="1" destOrd="0" presId="urn:microsoft.com/office/officeart/2005/8/layout/list1"/>
    <dgm:cxn modelId="{23C0A458-E3B8-4FFF-8344-0C242641EE97}" type="presOf" srcId="{02589D17-6604-48CF-A53D-64C02EEA961B}" destId="{EB6E0569-D66E-4A59-8AF2-1B9B52DB5027}" srcOrd="0" destOrd="2" presId="urn:microsoft.com/office/officeart/2005/8/layout/list1"/>
    <dgm:cxn modelId="{6B24AF7E-D1CB-4C02-8319-AB5E9CD17090}" type="presOf" srcId="{BE29100F-9E5B-4A5E-863C-6092F80DD570}" destId="{6F7CC585-5D61-47FD-84C9-D0FFAE474708}" srcOrd="0" destOrd="0" presId="urn:microsoft.com/office/officeart/2005/8/layout/list1"/>
    <dgm:cxn modelId="{6A20DF83-7538-449D-A4DA-91E0894F1F88}" type="presOf" srcId="{1F911A84-377C-436C-ABF7-7393FE430F31}" destId="{B4944CB0-009E-4AF1-B06A-9D2601FD1D40}" srcOrd="0" destOrd="2" presId="urn:microsoft.com/office/officeart/2005/8/layout/list1"/>
    <dgm:cxn modelId="{A0BFAD8F-9F2A-4B5A-9A47-5DB1DD921A79}" type="presOf" srcId="{DE5D57C6-CE56-4F90-A382-4617A651DC66}" destId="{E1C6C534-AE6E-4157-93FB-A4FF9B4D257B}" srcOrd="1" destOrd="0" presId="urn:microsoft.com/office/officeart/2005/8/layout/list1"/>
    <dgm:cxn modelId="{A14FF3AB-5E8B-47CC-AC22-7227E61ED964}" type="presOf" srcId="{E5DA45AE-C19D-45A2-844F-5049B9C5B85D}" destId="{EB6E0569-D66E-4A59-8AF2-1B9B52DB5027}" srcOrd="0" destOrd="0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84C780BA-501B-4614-A09B-832305790C66}" srcId="{D5A1762D-4BD7-4359-BAEE-856B5C76CEEE}" destId="{9E9E867A-084B-47F6-B8CE-295284DEB3E3}" srcOrd="3" destOrd="0" parTransId="{0779B74A-9844-4E87-9EB4-D5D0CCC488E0}" sibTransId="{1AB3C621-7F10-41A6-A1CA-452B650724CC}"/>
    <dgm:cxn modelId="{85552AC2-7B9A-4826-A97B-C892248F30D2}" type="presOf" srcId="{80C4739D-A55E-4610-9F5D-A49DFAFA78B2}" destId="{B4944CB0-009E-4AF1-B06A-9D2601FD1D40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805275CE-3DB8-46E3-B7C2-F60AACBBB612}" type="presOf" srcId="{BDB35FEF-3CE5-4903-8053-A42D72298B54}" destId="{6F7CC585-5D61-47FD-84C9-D0FFAE474708}" srcOrd="0" destOrd="2" presId="urn:microsoft.com/office/officeart/2005/8/layout/list1"/>
    <dgm:cxn modelId="{26A193D3-0737-4C06-BB8F-959201DC43AA}" type="presOf" srcId="{977E7C24-A950-419E-8467-66ECF085D6A3}" destId="{CEF128E7-1010-4A48-A4CA-3D2D3D9E79B8}" srcOrd="0" destOrd="0" presId="urn:microsoft.com/office/officeart/2005/8/layout/list1"/>
    <dgm:cxn modelId="{4FCFECD3-410D-4460-9977-A0F2D6C6ACB0}" srcId="{DE5D57C6-CE56-4F90-A382-4617A651DC66}" destId="{A5E2F94A-2A48-4FAF-A14E-DC0101FC8174}" srcOrd="1" destOrd="0" parTransId="{C6513308-B809-43AB-BC78-2717D929BF53}" sibTransId="{97CA3393-BB44-4025-B56B-FF0076E50F44}"/>
    <dgm:cxn modelId="{FA603AEB-87D1-4C75-AABB-1EB9760ECEF7}" srcId="{977E7C24-A950-419E-8467-66ECF085D6A3}" destId="{A8D520EA-FE21-4723-8471-1FFBA6460CE3}" srcOrd="1" destOrd="0" parTransId="{B6BA3A60-50C7-43AE-8716-ED71FE7D9B62}" sibTransId="{7B2A157D-98C1-4AF1-AB11-E2568CA8B117}"/>
    <dgm:cxn modelId="{A98427F4-A3EA-4049-957F-E307ED537DCA}" type="presOf" srcId="{F9BCDA9F-B51D-4654-9016-E75FC5C34C4E}" destId="{8CB1F606-9133-433E-8A96-F114E3F2F9A0}" srcOrd="0" destOrd="0" presId="urn:microsoft.com/office/officeart/2005/8/layout/list1"/>
    <dgm:cxn modelId="{231060BE-26B2-4DE9-A30D-8BD703105CB2}" type="presParOf" srcId="{8CB1F606-9133-433E-8A96-F114E3F2F9A0}" destId="{3771B424-9FCC-4EC1-B753-8A9C01A72BDE}" srcOrd="0" destOrd="0" presId="urn:microsoft.com/office/officeart/2005/8/layout/list1"/>
    <dgm:cxn modelId="{A04AA702-3686-4CE4-BE75-F91440517958}" type="presParOf" srcId="{3771B424-9FCC-4EC1-B753-8A9C01A72BDE}" destId="{8A5AF9CD-CEE2-464C-84A0-E35FF083E2AE}" srcOrd="0" destOrd="0" presId="urn:microsoft.com/office/officeart/2005/8/layout/list1"/>
    <dgm:cxn modelId="{E15D1236-B540-4FF4-9735-7C34B12C54BC}" type="presParOf" srcId="{3771B424-9FCC-4EC1-B753-8A9C01A72BDE}" destId="{E1C6C534-AE6E-4157-93FB-A4FF9B4D257B}" srcOrd="1" destOrd="0" presId="urn:microsoft.com/office/officeart/2005/8/layout/list1"/>
    <dgm:cxn modelId="{0D4D34E1-3639-4814-BB62-7234CDC95EB4}" type="presParOf" srcId="{8CB1F606-9133-433E-8A96-F114E3F2F9A0}" destId="{4B56E795-7031-434F-9837-B59EC324A57A}" srcOrd="1" destOrd="0" presId="urn:microsoft.com/office/officeart/2005/8/layout/list1"/>
    <dgm:cxn modelId="{26C39BC9-291C-4A2F-8B30-97FABB67E107}" type="presParOf" srcId="{8CB1F606-9133-433E-8A96-F114E3F2F9A0}" destId="{EB6E0569-D66E-4A59-8AF2-1B9B52DB5027}" srcOrd="2" destOrd="0" presId="urn:microsoft.com/office/officeart/2005/8/layout/list1"/>
    <dgm:cxn modelId="{D6A42D0A-7061-4267-9284-DCF6A46F7D4D}" type="presParOf" srcId="{8CB1F606-9133-433E-8A96-F114E3F2F9A0}" destId="{A1A2B02C-EA17-4A2F-9782-F66D812B8688}" srcOrd="3" destOrd="0" presId="urn:microsoft.com/office/officeart/2005/8/layout/list1"/>
    <dgm:cxn modelId="{CFE8CD2F-01CD-4CED-8133-D0892DDD0DCB}" type="presParOf" srcId="{8CB1F606-9133-433E-8A96-F114E3F2F9A0}" destId="{7F31FE0F-EF2F-4956-80DE-1E8B57F05BD0}" srcOrd="4" destOrd="0" presId="urn:microsoft.com/office/officeart/2005/8/layout/list1"/>
    <dgm:cxn modelId="{91230E19-C62B-4044-B61E-06321143240F}" type="presParOf" srcId="{7F31FE0F-EF2F-4956-80DE-1E8B57F05BD0}" destId="{7C16D375-C3E3-4258-B796-9112D91FD635}" srcOrd="0" destOrd="0" presId="urn:microsoft.com/office/officeart/2005/8/layout/list1"/>
    <dgm:cxn modelId="{A886CD31-15C7-47EA-96B8-FE8CD45A24BC}" type="presParOf" srcId="{7F31FE0F-EF2F-4956-80DE-1E8B57F05BD0}" destId="{45FCBF28-A59A-45DF-8ED6-A0C5FEB2442A}" srcOrd="1" destOrd="0" presId="urn:microsoft.com/office/officeart/2005/8/layout/list1"/>
    <dgm:cxn modelId="{B368451C-BFA6-4909-8775-B20134A42A8C}" type="presParOf" srcId="{8CB1F606-9133-433E-8A96-F114E3F2F9A0}" destId="{A0ABBBB0-9CAB-475B-BB3B-FA539E525C05}" srcOrd="5" destOrd="0" presId="urn:microsoft.com/office/officeart/2005/8/layout/list1"/>
    <dgm:cxn modelId="{18EA4463-73EA-42E6-AA3B-589EA5193084}" type="presParOf" srcId="{8CB1F606-9133-433E-8A96-F114E3F2F9A0}" destId="{B4944CB0-009E-4AF1-B06A-9D2601FD1D40}" srcOrd="6" destOrd="0" presId="urn:microsoft.com/office/officeart/2005/8/layout/list1"/>
    <dgm:cxn modelId="{E4B1A2C1-9B78-4D48-A96F-0555436AC101}" type="presParOf" srcId="{8CB1F606-9133-433E-8A96-F114E3F2F9A0}" destId="{19ECF7F4-8725-4CF9-A667-62B4B0C4F453}" srcOrd="7" destOrd="0" presId="urn:microsoft.com/office/officeart/2005/8/layout/list1"/>
    <dgm:cxn modelId="{B61A90F4-3C83-49EF-AFF8-92A2E7D9AACE}" type="presParOf" srcId="{8CB1F606-9133-433E-8A96-F114E3F2F9A0}" destId="{BA0B265E-7453-4BC8-B037-F4EFF61C3C75}" srcOrd="8" destOrd="0" presId="urn:microsoft.com/office/officeart/2005/8/layout/list1"/>
    <dgm:cxn modelId="{8E5F73FC-7D39-46C5-81D8-AFA59270DB25}" type="presParOf" srcId="{BA0B265E-7453-4BC8-B037-F4EFF61C3C75}" destId="{CEF128E7-1010-4A48-A4CA-3D2D3D9E79B8}" srcOrd="0" destOrd="0" presId="urn:microsoft.com/office/officeart/2005/8/layout/list1"/>
    <dgm:cxn modelId="{63E5CF61-CF1D-456E-8E3A-0BDB3AEA62A9}" type="presParOf" srcId="{BA0B265E-7453-4BC8-B037-F4EFF61C3C75}" destId="{7182F0B0-E340-4B70-997E-7BECB46F099A}" srcOrd="1" destOrd="0" presId="urn:microsoft.com/office/officeart/2005/8/layout/list1"/>
    <dgm:cxn modelId="{E6F7EFB1-80A3-4E99-8050-94C35F5B6D9A}" type="presParOf" srcId="{8CB1F606-9133-433E-8A96-F114E3F2F9A0}" destId="{210AF508-A5C7-45F3-A3D1-16D287C7FA26}" srcOrd="9" destOrd="0" presId="urn:microsoft.com/office/officeart/2005/8/layout/list1"/>
    <dgm:cxn modelId="{E8A4175D-DE02-413F-A432-ADA315E4E5D1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Comunitat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43%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dels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graduats</a:t>
          </a:r>
          <a:r>
            <a:rPr lang="es-ES" sz="1600" dirty="0">
              <a:latin typeface="Georgia" panose="02040502050405020303" pitchFamily="18" charset="0"/>
            </a:rPr>
            <a:t> ha </a:t>
          </a:r>
          <a:r>
            <a:rPr lang="es-ES" sz="1600" dirty="0" err="1">
              <a:latin typeface="Georgia" panose="02040502050405020303" pitchFamily="18" charset="0"/>
            </a:rPr>
            <a:t>realitzat</a:t>
          </a:r>
          <a:r>
            <a:rPr lang="es-ES" sz="1600" dirty="0">
              <a:latin typeface="Georgia" panose="02040502050405020303" pitchFamily="18" charset="0"/>
            </a:rPr>
            <a:t> alguna estada a </a:t>
          </a:r>
          <a:r>
            <a:rPr lang="es-ES" sz="1600" dirty="0" err="1">
              <a:latin typeface="Georgia" panose="02040502050405020303" pitchFamily="18" charset="0"/>
            </a:rPr>
            <a:t>l'estranger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</a:t>
          </a:r>
          <a:r>
            <a:rPr lang="es-ES" sz="1000" i="1" dirty="0" err="1">
              <a:latin typeface="Georgia" panose="02040502050405020303" pitchFamily="18" charset="0"/>
            </a:rPr>
            <a:t>curs</a:t>
          </a:r>
          <a:r>
            <a:rPr lang="es-ES" sz="1000" i="1" dirty="0">
              <a:latin typeface="Georgia" panose="02040502050405020303" pitchFamily="18" charset="0"/>
            </a:rPr>
            <a:t> 2022-2023)</a:t>
          </a:r>
          <a:endParaRPr lang="es-ES" sz="100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Projectes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innovadors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dirty="0">
              <a:latin typeface="Georgia" panose="02040502050405020303" pitchFamily="18" charset="0"/>
            </a:rPr>
            <a:t>Aliances i xarxes</a:t>
          </a:r>
          <a:r>
            <a:rPr lang="ca-ES" sz="1600" dirty="0">
              <a:latin typeface="Georgia" panose="02040502050405020303" pitchFamily="18" charset="0"/>
            </a:rPr>
            <a:t>: </a:t>
          </a:r>
          <a:r>
            <a:rPr lang="ca-ES" sz="1600" dirty="0" err="1">
              <a:latin typeface="Georgia" panose="02040502050405020303" pitchFamily="18" charset="0"/>
            </a:rPr>
            <a:t>The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Guild</a:t>
          </a:r>
          <a:r>
            <a:rPr lang="ca-ES" sz="1600" dirty="0">
              <a:latin typeface="Georgia" panose="02040502050405020303" pitchFamily="18" charset="0"/>
            </a:rPr>
            <a:t>, EUTOPIA, </a:t>
          </a:r>
          <a:r>
            <a:rPr lang="ca-ES" sz="1600" dirty="0" err="1">
              <a:latin typeface="Georgia" panose="02040502050405020303" pitchFamily="18" charset="0"/>
            </a:rPr>
            <a:t>European</a:t>
          </a:r>
          <a:r>
            <a:rPr lang="ca-ES" sz="1600" dirty="0">
              <a:latin typeface="Georgia" panose="02040502050405020303" pitchFamily="18" charset="0"/>
            </a:rPr>
            <a:t> University </a:t>
          </a:r>
          <a:r>
            <a:rPr lang="ca-ES" sz="1600" dirty="0" err="1">
              <a:latin typeface="Georgia" panose="02040502050405020303" pitchFamily="18" charset="0"/>
            </a:rPr>
            <a:t>Association</a:t>
          </a:r>
          <a:r>
            <a:rPr lang="ca-ES" sz="1600" dirty="0">
              <a:latin typeface="Georgia" panose="02040502050405020303" pitchFamily="18" charset="0"/>
            </a:rPr>
            <a:t>, A4U i </a:t>
          </a:r>
          <a:r>
            <a:rPr lang="ca-ES" sz="1600" dirty="0" err="1">
              <a:latin typeface="Georgia" panose="02040502050405020303" pitchFamily="18" charset="0"/>
            </a:rPr>
            <a:t>Europaeum</a:t>
          </a:r>
          <a:endParaRPr lang="es-ES" sz="16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CCD4BEE-54DB-4C28-B9B6-0E07B81E24B1}">
      <dgm:prSet custT="1"/>
      <dgm:spPr/>
      <dgm:t>
        <a:bodyPr/>
        <a:lstStyle/>
        <a:p>
          <a:r>
            <a:rPr lang="en-US" sz="1600" b="1" dirty="0">
              <a:latin typeface="Georgia" panose="02040502050405020303" pitchFamily="18" charset="0"/>
            </a:rPr>
            <a:t>1a.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universitat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pública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espanyola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en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projecció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600" dirty="0" err="1">
              <a:latin typeface="Georgia" panose="02040502050405020303" pitchFamily="18" charset="0"/>
            </a:rPr>
            <a:t>internacional</a:t>
          </a:r>
          <a:r>
            <a:rPr lang="en-US" sz="1600" dirty="0">
              <a:latin typeface="Georgia" panose="02040502050405020303" pitchFamily="18" charset="0"/>
            </a:rPr>
            <a:t> </a:t>
          </a:r>
          <a:r>
            <a:rPr lang="en-US" sz="1000" i="1" dirty="0">
              <a:latin typeface="Georgia" panose="02040502050405020303" pitchFamily="18" charset="0"/>
            </a:rPr>
            <a:t>(</a:t>
          </a:r>
          <a:r>
            <a:rPr lang="en-US" sz="1000" i="1" dirty="0" err="1">
              <a:latin typeface="Georgia" panose="02040502050405020303" pitchFamily="18" charset="0"/>
            </a:rPr>
            <a:t>rànquing</a:t>
          </a:r>
          <a:r>
            <a:rPr lang="en-US" sz="1000" i="1" dirty="0">
              <a:latin typeface="Georgia" panose="02040502050405020303" pitchFamily="18" charset="0"/>
            </a:rPr>
            <a:t> THE, 2024)</a:t>
          </a:r>
        </a:p>
      </dgm:t>
    </dgm:pt>
    <dgm:pt modelId="{9D762655-3EA6-4B0D-AA1F-941121A0BFD9}" type="parTrans" cxnId="{C0ED83B4-7BC0-4DD2-B848-4784E19F25B0}">
      <dgm:prSet/>
      <dgm:spPr/>
      <dgm:t>
        <a:bodyPr/>
        <a:lstStyle/>
        <a:p>
          <a:endParaRPr lang="es-ES"/>
        </a:p>
      </dgm:t>
    </dgm:pt>
    <dgm:pt modelId="{49B224D5-F0D5-46F4-ACDF-56FE27A246CE}" type="sibTrans" cxnId="{C0ED83B4-7BC0-4DD2-B848-4784E19F25B0}">
      <dgm:prSet/>
      <dgm:spPr/>
      <dgm:t>
        <a:bodyPr/>
        <a:lstStyle/>
        <a:p>
          <a:endParaRPr lang="es-ES"/>
        </a:p>
      </dgm:t>
    </dgm:pt>
    <dgm:pt modelId="{81DD4BCA-FD0C-45FD-8EBA-795E6720BF65}">
      <dgm:prSet custT="1"/>
      <dgm:spPr/>
      <dgm:t>
        <a:bodyPr/>
        <a:lstStyle/>
        <a:p>
          <a:r>
            <a:rPr lang="es-ES" sz="1600" b="1" dirty="0" err="1">
              <a:latin typeface="Georgia" panose="02040502050405020303" pitchFamily="18" charset="0"/>
            </a:rPr>
            <a:t>Convenis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amb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b="1" dirty="0">
              <a:latin typeface="Georgia" panose="02040502050405020303" pitchFamily="18" charset="0"/>
            </a:rPr>
            <a:t>28 de les 50 </a:t>
          </a:r>
          <a:r>
            <a:rPr lang="es-ES" sz="1600" dirty="0" err="1">
              <a:latin typeface="Georgia" panose="02040502050405020303" pitchFamily="18" charset="0"/>
            </a:rPr>
            <a:t>millors</a:t>
          </a:r>
          <a:r>
            <a:rPr lang="es-ES" sz="1600" dirty="0">
              <a:latin typeface="Georgia" panose="02040502050405020303" pitchFamily="18" charset="0"/>
            </a:rPr>
            <a:t> </a:t>
          </a:r>
          <a:r>
            <a:rPr lang="es-ES" sz="1600" dirty="0" err="1">
              <a:latin typeface="Georgia" panose="02040502050405020303" pitchFamily="18" charset="0"/>
            </a:rPr>
            <a:t>universitats</a:t>
          </a:r>
          <a:r>
            <a:rPr lang="es-ES" sz="1600" dirty="0">
              <a:latin typeface="Georgia" panose="02040502050405020303" pitchFamily="18" charset="0"/>
            </a:rPr>
            <a:t> del </a:t>
          </a:r>
          <a:r>
            <a:rPr lang="es-ES" sz="1600" dirty="0" err="1">
              <a:latin typeface="Georgia" panose="02040502050405020303" pitchFamily="18" charset="0"/>
            </a:rPr>
            <a:t>món</a:t>
          </a:r>
          <a:r>
            <a:rPr lang="es-ES" sz="1600" dirty="0">
              <a:latin typeface="Georgia" panose="02040502050405020303" pitchFamily="18" charset="0"/>
            </a:rPr>
            <a:t> </a:t>
          </a:r>
          <a:r>
            <a:rPr lang="es-ES" sz="1000" i="1" dirty="0">
              <a:latin typeface="Georgia" panose="02040502050405020303" pitchFamily="18" charset="0"/>
            </a:rPr>
            <a:t>(</a:t>
          </a:r>
          <a:r>
            <a:rPr lang="es-ES" sz="1000" i="1" dirty="0" err="1">
              <a:latin typeface="Georgia" panose="02040502050405020303" pitchFamily="18" charset="0"/>
            </a:rPr>
            <a:t>rànquing</a:t>
          </a:r>
          <a:r>
            <a:rPr lang="es-ES" sz="1000" i="1" dirty="0">
              <a:latin typeface="Georgia" panose="02040502050405020303" pitchFamily="18" charset="0"/>
            </a:rPr>
            <a:t> THE, 2022)</a:t>
          </a:r>
        </a:p>
      </dgm:t>
    </dgm:pt>
    <dgm:pt modelId="{05C393DC-FF86-4870-8D1E-2B3A33484F51}" type="parTrans" cxnId="{EF9E7BF4-C1D1-49B0-8F89-415FBD73058C}">
      <dgm:prSet/>
      <dgm:spPr/>
      <dgm:t>
        <a:bodyPr/>
        <a:lstStyle/>
        <a:p>
          <a:endParaRPr lang="es-ES"/>
        </a:p>
      </dgm:t>
    </dgm:pt>
    <dgm:pt modelId="{71A494C2-BA21-4AFD-B896-E6156913A7C3}" type="sibTrans" cxnId="{EF9E7BF4-C1D1-49B0-8F89-415FBD73058C}">
      <dgm:prSet/>
      <dgm:spPr/>
      <dgm:t>
        <a:bodyPr/>
        <a:lstStyle/>
        <a:p>
          <a:endParaRPr lang="es-ES"/>
        </a:p>
      </dgm:t>
    </dgm:pt>
    <dgm:pt modelId="{5339B185-03D8-4140-81CD-B26FE29D9330}">
      <dgm:prSet phldrT="[Texto]"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Un </a:t>
          </a:r>
          <a:r>
            <a:rPr lang="ca-ES" sz="1600" b="1" dirty="0">
              <a:latin typeface="Georgia" panose="02040502050405020303" pitchFamily="18" charset="0"/>
            </a:rPr>
            <a:t>50%</a:t>
          </a:r>
          <a:r>
            <a:rPr lang="ca-ES" sz="1600" dirty="0">
              <a:latin typeface="Georgia" panose="02040502050405020303" pitchFamily="18" charset="0"/>
            </a:rPr>
            <a:t> d’estudiants internacionals a màster i doctorat </a:t>
          </a:r>
          <a:r>
            <a:rPr lang="ca-ES" sz="1000" i="1" dirty="0">
              <a:latin typeface="Georgia" panose="02040502050405020303" pitchFamily="18" charset="0"/>
            </a:rPr>
            <a:t>(curs 2023-2024)</a:t>
          </a:r>
          <a:endParaRPr lang="es-ES" sz="1000" i="1" dirty="0">
            <a:latin typeface="Georgia" panose="02040502050405020303" pitchFamily="18" charset="0"/>
          </a:endParaRPr>
        </a:p>
      </dgm:t>
    </dgm:pt>
    <dgm:pt modelId="{D2F742F6-DA87-45AC-AA54-5C9FBCF384F8}" type="parTrans" cxnId="{3FA4BE5F-6BCA-4832-A026-BF40C80A01D7}">
      <dgm:prSet/>
      <dgm:spPr/>
      <dgm:t>
        <a:bodyPr/>
        <a:lstStyle/>
        <a:p>
          <a:endParaRPr lang="es-ES"/>
        </a:p>
      </dgm:t>
    </dgm:pt>
    <dgm:pt modelId="{116F8FD9-25CC-4491-A9AC-E434A03CB682}" type="sibTrans" cxnId="{3FA4BE5F-6BCA-4832-A026-BF40C80A01D7}">
      <dgm:prSet/>
      <dgm:spPr/>
      <dgm:t>
        <a:bodyPr/>
        <a:lstStyle/>
        <a:p>
          <a:endParaRPr lang="es-ES"/>
        </a:p>
      </dgm:t>
    </dgm:pt>
    <dgm:pt modelId="{66154D18-C745-4D3F-B81B-10C3D44BA237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25%</a:t>
          </a:r>
          <a:r>
            <a:rPr lang="es-ES" sz="1600" dirty="0">
              <a:latin typeface="Georgia" panose="02040502050405020303" pitchFamily="18" charset="0"/>
            </a:rPr>
            <a:t> del </a:t>
          </a:r>
          <a:r>
            <a:rPr lang="es-ES" sz="1600" dirty="0" err="1">
              <a:latin typeface="Georgia" panose="02040502050405020303" pitchFamily="18" charset="0"/>
            </a:rPr>
            <a:t>professorat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és</a:t>
          </a:r>
          <a:r>
            <a:rPr lang="es-ES" sz="1600" dirty="0">
              <a:latin typeface="Georgia" panose="02040502050405020303" pitchFamily="18" charset="0"/>
            </a:rPr>
            <a:t> internacional </a:t>
          </a:r>
          <a:r>
            <a:rPr lang="es-ES" sz="1000" i="1" dirty="0">
              <a:latin typeface="Georgia" panose="02040502050405020303" pitchFamily="18" charset="0"/>
            </a:rPr>
            <a:t>(2023)</a:t>
          </a:r>
          <a:endParaRPr lang="es-ES" sz="1000" dirty="0">
            <a:latin typeface="Georgia" panose="02040502050405020303" pitchFamily="18" charset="0"/>
          </a:endParaRPr>
        </a:p>
      </dgm:t>
    </dgm:pt>
    <dgm:pt modelId="{915D9C21-C998-4300-A14F-C627B9EB7C89}" type="parTrans" cxnId="{3EB068E7-8B1B-4AB5-B1F7-F4969003AA1D}">
      <dgm:prSet/>
      <dgm:spPr/>
      <dgm:t>
        <a:bodyPr/>
        <a:lstStyle/>
        <a:p>
          <a:endParaRPr lang="ca-ES"/>
        </a:p>
      </dgm:t>
    </dgm:pt>
    <dgm:pt modelId="{33C83063-D669-4D55-B93A-912327CDD45D}" type="sibTrans" cxnId="{3EB068E7-8B1B-4AB5-B1F7-F4969003AA1D}">
      <dgm:prSet/>
      <dgm:spPr/>
      <dgm:t>
        <a:bodyPr/>
        <a:lstStyle/>
        <a:p>
          <a:endParaRPr lang="ca-ES"/>
        </a:p>
      </dgm:t>
    </dgm:pt>
    <dgm:pt modelId="{6568147A-975D-4CFA-88E6-D3C44DC9160B}">
      <dgm:prSet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Centre en Polítiques Públiques conjuntament amb la Universitat </a:t>
          </a:r>
          <a:r>
            <a:rPr lang="ca-ES" sz="1600" b="1" dirty="0" err="1">
              <a:latin typeface="Georgia" panose="02040502050405020303" pitchFamily="18" charset="0"/>
            </a:rPr>
            <a:t>Johns</a:t>
          </a:r>
          <a:r>
            <a:rPr lang="ca-ES" sz="1600" b="1" dirty="0">
              <a:latin typeface="Georgia" panose="02040502050405020303" pitchFamily="18" charset="0"/>
            </a:rPr>
            <a:t> Hopkins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000" i="1" dirty="0">
              <a:latin typeface="Georgia" panose="02040502050405020303" pitchFamily="18" charset="0"/>
            </a:rPr>
            <a:t>(des del 2013) </a:t>
          </a:r>
          <a:r>
            <a:rPr lang="ca-ES" sz="1600" dirty="0">
              <a:latin typeface="Georgia" panose="02040502050405020303" pitchFamily="18" charset="0"/>
            </a:rPr>
            <a:t>  </a:t>
          </a:r>
          <a:endParaRPr lang="es-ES" sz="1600" dirty="0">
            <a:latin typeface="Georgia" panose="02040502050405020303" pitchFamily="18" charset="0"/>
          </a:endParaRPr>
        </a:p>
      </dgm:t>
    </dgm:pt>
    <dgm:pt modelId="{51F1E246-4EBA-4D69-ADB4-B7FE915F0697}" type="parTrans" cxnId="{13541D7E-F799-49AE-A76A-6296411B7789}">
      <dgm:prSet/>
      <dgm:spPr/>
      <dgm:t>
        <a:bodyPr/>
        <a:lstStyle/>
        <a:p>
          <a:endParaRPr lang="ca-ES"/>
        </a:p>
      </dgm:t>
    </dgm:pt>
    <dgm:pt modelId="{36D36814-2909-4E82-A350-41CCB1A6F5E5}" type="sibTrans" cxnId="{13541D7E-F799-49AE-A76A-6296411B7789}">
      <dgm:prSet/>
      <dgm:spPr/>
      <dgm:t>
        <a:bodyPr/>
        <a:lstStyle/>
        <a:p>
          <a:endParaRPr lang="ca-ES"/>
        </a:p>
      </dgm:t>
    </dgm:pt>
    <dgm:pt modelId="{F5A649EA-0F45-40F3-A1D9-4DBF43CD8765}">
      <dgm:prSet custT="1"/>
      <dgm:spPr/>
      <dgm:t>
        <a:bodyPr/>
        <a:lstStyle/>
        <a:p>
          <a:r>
            <a:rPr lang="ca-ES" sz="1600" dirty="0">
              <a:latin typeface="Georgia" panose="02040502050405020303" pitchFamily="18" charset="0"/>
            </a:rPr>
            <a:t>Barcelona Centre of </a:t>
          </a:r>
          <a:r>
            <a:rPr lang="ca-ES" sz="1600" dirty="0" err="1">
              <a:latin typeface="Georgia" panose="02040502050405020303" pitchFamily="18" charset="0"/>
            </a:rPr>
            <a:t>European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Studies</a:t>
          </a:r>
          <a:r>
            <a:rPr lang="ca-ES" sz="1600" dirty="0">
              <a:latin typeface="Georgia" panose="02040502050405020303" pitchFamily="18" charset="0"/>
            </a:rPr>
            <a:t> (</a:t>
          </a:r>
          <a:r>
            <a:rPr lang="ca-ES" sz="1600" b="1" dirty="0">
              <a:latin typeface="Georgia" panose="02040502050405020303" pitchFamily="18" charset="0"/>
            </a:rPr>
            <a:t>BACES</a:t>
          </a:r>
          <a:r>
            <a:rPr lang="ca-ES" sz="1600" dirty="0">
              <a:latin typeface="Georgia" panose="02040502050405020303" pitchFamily="18" charset="0"/>
            </a:rPr>
            <a:t>), amb el segell Jean </a:t>
          </a:r>
          <a:r>
            <a:rPr lang="ca-ES" sz="1600" dirty="0" err="1">
              <a:latin typeface="Georgia" panose="02040502050405020303" pitchFamily="18" charset="0"/>
            </a:rPr>
            <a:t>Monnet</a:t>
          </a:r>
          <a:endParaRPr lang="es-ES" sz="1600" dirty="0">
            <a:latin typeface="Georgia" panose="02040502050405020303" pitchFamily="18" charset="0"/>
          </a:endParaRPr>
        </a:p>
      </dgm:t>
    </dgm:pt>
    <dgm:pt modelId="{DDF0149D-751B-4329-AA04-4693BB315B7B}" type="parTrans" cxnId="{A2B6B38C-EA32-4C0B-B376-2F4FB8779826}">
      <dgm:prSet/>
      <dgm:spPr/>
      <dgm:t>
        <a:bodyPr/>
        <a:lstStyle/>
        <a:p>
          <a:endParaRPr lang="ca-ES"/>
        </a:p>
      </dgm:t>
    </dgm:pt>
    <dgm:pt modelId="{542B6997-3A13-45A0-A7DA-BF78D97F3596}" type="sibTrans" cxnId="{A2B6B38C-EA32-4C0B-B376-2F4FB8779826}">
      <dgm:prSet/>
      <dgm:spPr/>
      <dgm:t>
        <a:bodyPr/>
        <a:lstStyle/>
        <a:p>
          <a:endParaRPr lang="ca-ES"/>
        </a:p>
      </dgm:t>
    </dgm:pt>
    <dgm:pt modelId="{A2D29BBB-51F2-4625-893F-523A3A82492D}">
      <dgm:prSet custT="1"/>
      <dgm:spPr/>
      <dgm:t>
        <a:bodyPr/>
        <a:lstStyle/>
        <a:p>
          <a:r>
            <a:rPr lang="ca-ES" sz="1600" b="1" dirty="0">
              <a:latin typeface="Georgia" panose="02040502050405020303" pitchFamily="18" charset="0"/>
            </a:rPr>
            <a:t>1 Erasmus </a:t>
          </a:r>
          <a:r>
            <a:rPr lang="ca-ES" sz="1600" b="1" dirty="0" err="1">
              <a:latin typeface="Georgia" panose="02040502050405020303" pitchFamily="18" charset="0"/>
            </a:rPr>
            <a:t>Mundus</a:t>
          </a:r>
          <a:r>
            <a:rPr lang="ca-ES" sz="1600" b="1" dirty="0">
              <a:latin typeface="Georgia" panose="02040502050405020303" pitchFamily="18" charset="0"/>
            </a:rPr>
            <a:t> </a:t>
          </a:r>
          <a:r>
            <a:rPr lang="ca-ES" sz="1600" b="0" dirty="0">
              <a:latin typeface="Georgia" panose="02040502050405020303" pitchFamily="18" charset="0"/>
            </a:rPr>
            <a:t>sobre IA i </a:t>
          </a:r>
          <a:r>
            <a:rPr lang="ca-ES" sz="1600" b="1" dirty="0">
              <a:latin typeface="Georgia" panose="02040502050405020303" pitchFamily="18" charset="0"/>
            </a:rPr>
            <a:t>5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b="1" dirty="0">
              <a:latin typeface="Georgia" panose="02040502050405020303" pitchFamily="18" charset="0"/>
            </a:rPr>
            <a:t>Erasmus </a:t>
          </a:r>
          <a:r>
            <a:rPr lang="ca-ES" sz="1600" b="1" dirty="0" err="1">
              <a:latin typeface="Georgia" panose="02040502050405020303" pitchFamily="18" charset="0"/>
            </a:rPr>
            <a:t>Mundus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Joint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Master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Degrees</a:t>
          </a:r>
          <a:r>
            <a:rPr lang="ca-ES" sz="1600" dirty="0">
              <a:latin typeface="Georgia" panose="02040502050405020303" pitchFamily="18" charset="0"/>
            </a:rPr>
            <a:t>, </a:t>
          </a:r>
          <a:r>
            <a:rPr lang="ca-ES" sz="1600" b="1" dirty="0">
              <a:latin typeface="Georgia" panose="02040502050405020303" pitchFamily="18" charset="0"/>
            </a:rPr>
            <a:t>9 titulacions dobles de màster, 2 titulacions dobles de grau </a:t>
          </a:r>
          <a:r>
            <a:rPr lang="ca-ES" sz="1600" dirty="0">
              <a:latin typeface="Georgia" panose="02040502050405020303" pitchFamily="18" charset="0"/>
            </a:rPr>
            <a:t>(</a:t>
          </a:r>
          <a:r>
            <a:rPr lang="ca-ES" sz="1600" dirty="0" err="1">
              <a:latin typeface="Georgia" panose="02040502050405020303" pitchFamily="18" charset="0"/>
            </a:rPr>
            <a:t>Kings</a:t>
          </a:r>
          <a:r>
            <a:rPr lang="ca-ES" sz="1600" dirty="0">
              <a:latin typeface="Georgia" panose="02040502050405020303" pitchFamily="18" charset="0"/>
            </a:rPr>
            <a:t>’ </a:t>
          </a:r>
          <a:r>
            <a:rPr lang="ca-ES" sz="1600" dirty="0" err="1">
              <a:latin typeface="Georgia" panose="02040502050405020303" pitchFamily="18" charset="0"/>
            </a:rPr>
            <a:t>College</a:t>
          </a:r>
          <a:r>
            <a:rPr lang="ca-ES" sz="1600" dirty="0">
              <a:latin typeface="Georgia" panose="02040502050405020303" pitchFamily="18" charset="0"/>
            </a:rPr>
            <a:t> de Londres i Universitat </a:t>
          </a:r>
          <a:r>
            <a:rPr lang="ca-ES" sz="1600" dirty="0" err="1">
              <a:latin typeface="Georgia" panose="02040502050405020303" pitchFamily="18" charset="0"/>
            </a:rPr>
            <a:t>Toulouse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Capitole</a:t>
          </a:r>
          <a:r>
            <a:rPr lang="en-GB" sz="1600" dirty="0">
              <a:latin typeface="Georgia" panose="02040502050405020303" pitchFamily="18" charset="0"/>
            </a:rPr>
            <a:t>)</a:t>
          </a:r>
          <a:endParaRPr lang="es-ES" sz="1600" dirty="0">
            <a:latin typeface="Georgia" panose="02040502050405020303" pitchFamily="18" charset="0"/>
          </a:endParaRPr>
        </a:p>
      </dgm:t>
    </dgm:pt>
    <dgm:pt modelId="{57870CF7-F335-4D66-9820-B12356A294FD}" type="parTrans" cxnId="{EBECAC5F-11D4-4CDC-BE80-4BA24F6776C9}">
      <dgm:prSet/>
      <dgm:spPr/>
      <dgm:t>
        <a:bodyPr/>
        <a:lstStyle/>
        <a:p>
          <a:endParaRPr lang="ca-ES"/>
        </a:p>
      </dgm:t>
    </dgm:pt>
    <dgm:pt modelId="{968B1CF9-EE90-4B1C-9D22-04D499A8A9A3}" type="sibTrans" cxnId="{EBECAC5F-11D4-4CDC-BE80-4BA24F6776C9}">
      <dgm:prSet/>
      <dgm:spPr/>
      <dgm:t>
        <a:bodyPr/>
        <a:lstStyle/>
        <a:p>
          <a:endParaRPr lang="ca-ES"/>
        </a:p>
      </dgm:t>
    </dgm:pt>
    <dgm:pt modelId="{7B638662-BD93-4CCE-8CA0-660DC181E5FD}">
      <dgm:prSet custT="1"/>
      <dgm:spPr/>
      <dgm:t>
        <a:bodyPr/>
        <a:lstStyle/>
        <a:p>
          <a:r>
            <a:rPr lang="ca-ES" sz="1600" b="1" spc="-50" baseline="0" dirty="0">
              <a:latin typeface="Georgia" panose="02040502050405020303" pitchFamily="18" charset="0"/>
            </a:rPr>
            <a:t>Programes internacionals</a:t>
          </a:r>
          <a:r>
            <a:rPr lang="ca-ES" sz="1600" spc="-50" baseline="0" dirty="0">
              <a:latin typeface="Georgia" panose="02040502050405020303" pitchFamily="18" charset="0"/>
            </a:rPr>
            <a:t>: Barcelona International </a:t>
          </a:r>
          <a:r>
            <a:rPr lang="ca-ES" sz="1600" spc="-50" baseline="0" dirty="0" err="1">
              <a:latin typeface="Georgia" panose="02040502050405020303" pitchFamily="18" charset="0"/>
            </a:rPr>
            <a:t>Summer</a:t>
          </a:r>
          <a:r>
            <a:rPr lang="ca-ES" sz="1600" spc="-50" baseline="0" dirty="0">
              <a:latin typeface="Georgia" panose="02040502050405020303" pitchFamily="18" charset="0"/>
            </a:rPr>
            <a:t> </a:t>
          </a:r>
          <a:r>
            <a:rPr lang="ca-ES" sz="1600" spc="-50" baseline="0" dirty="0" err="1">
              <a:latin typeface="Georgia" panose="02040502050405020303" pitchFamily="18" charset="0"/>
            </a:rPr>
            <a:t>School</a:t>
          </a:r>
          <a:r>
            <a:rPr lang="ca-ES" sz="1600" spc="-50" baseline="0" dirty="0">
              <a:latin typeface="Georgia" panose="02040502050405020303" pitchFamily="18" charset="0"/>
            </a:rPr>
            <a:t> (</a:t>
          </a:r>
          <a:r>
            <a:rPr lang="ca-ES" sz="1600" b="1" spc="-50" baseline="0" dirty="0">
              <a:latin typeface="Georgia" panose="02040502050405020303" pitchFamily="18" charset="0"/>
            </a:rPr>
            <a:t>BISS</a:t>
          </a:r>
          <a:r>
            <a:rPr lang="ca-ES" sz="1600" spc="-50" baseline="0" dirty="0">
              <a:latin typeface="Georgia" panose="02040502050405020303" pitchFamily="18" charset="0"/>
            </a:rPr>
            <a:t>), </a:t>
          </a:r>
          <a:r>
            <a:rPr lang="es-ES" sz="1600" spc="-50" baseline="0" dirty="0">
              <a:latin typeface="Georgia" panose="02040502050405020303" pitchFamily="18" charset="0"/>
            </a:rPr>
            <a:t>Barcelona </a:t>
          </a:r>
          <a:r>
            <a:rPr lang="es-ES" sz="1600" spc="-50" baseline="0" dirty="0" err="1">
              <a:latin typeface="Georgia" panose="02040502050405020303" pitchFamily="18" charset="0"/>
            </a:rPr>
            <a:t>Program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for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Studies</a:t>
          </a:r>
          <a:r>
            <a:rPr lang="es-ES" sz="1600" spc="-50" baseline="0" dirty="0">
              <a:latin typeface="Georgia" panose="02040502050405020303" pitchFamily="18" charset="0"/>
            </a:rPr>
            <a:t> (</a:t>
          </a:r>
          <a:r>
            <a:rPr lang="es-ES" sz="1600" b="1" spc="-50" baseline="0" dirty="0" err="1">
              <a:latin typeface="Georgia" panose="02040502050405020303" pitchFamily="18" charset="0"/>
            </a:rPr>
            <a:t>BaPIS</a:t>
          </a:r>
          <a:r>
            <a:rPr lang="es-ES" sz="1600" spc="-50" baseline="0" dirty="0">
              <a:latin typeface="Georgia" panose="02040502050405020303" pitchFamily="18" charset="0"/>
            </a:rPr>
            <a:t>)</a:t>
          </a:r>
          <a:r>
            <a:rPr lang="ca-ES" sz="1600" spc="-50" baseline="0" dirty="0">
              <a:latin typeface="Georgia" panose="02040502050405020303" pitchFamily="18" charset="0"/>
            </a:rPr>
            <a:t> i </a:t>
          </a:r>
          <a:r>
            <a:rPr lang="ca-ES" sz="1600" b="0" spc="-50" baseline="0" dirty="0">
              <a:latin typeface="Georgia" panose="02040502050405020303" pitchFamily="18" charset="0"/>
            </a:rPr>
            <a:t>International Business </a:t>
          </a:r>
          <a:r>
            <a:rPr lang="ca-ES" sz="1600" b="0" spc="-50" baseline="0" dirty="0" err="1">
              <a:latin typeface="Georgia" panose="02040502050405020303" pitchFamily="18" charset="0"/>
            </a:rPr>
            <a:t>Program</a:t>
          </a:r>
          <a:r>
            <a:rPr lang="ca-ES" sz="1600" b="0" spc="-50" baseline="0" dirty="0">
              <a:latin typeface="Georgia" panose="02040502050405020303" pitchFamily="18" charset="0"/>
            </a:rPr>
            <a:t> </a:t>
          </a:r>
          <a:r>
            <a:rPr lang="ca-ES" sz="1600" b="1" spc="-50" baseline="0" dirty="0">
              <a:latin typeface="Georgia" panose="02040502050405020303" pitchFamily="18" charset="0"/>
            </a:rPr>
            <a:t>(IBP</a:t>
          </a:r>
          <a:r>
            <a:rPr lang="ca-ES" sz="1600" b="0" spc="-50" baseline="0" dirty="0">
              <a:latin typeface="Georgia" panose="02040502050405020303" pitchFamily="18" charset="0"/>
            </a:rPr>
            <a:t>, amb ESCI</a:t>
          </a:r>
          <a:r>
            <a:rPr lang="ca-ES" sz="1600" b="1" spc="-50" baseline="0" dirty="0">
              <a:latin typeface="Georgia" panose="02040502050405020303" pitchFamily="18" charset="0"/>
            </a:rPr>
            <a:t>)</a:t>
          </a:r>
          <a:endParaRPr lang="es-ES" sz="1600" b="1" spc="-50" baseline="0" dirty="0">
            <a:latin typeface="Georgia" panose="02040502050405020303" pitchFamily="18" charset="0"/>
          </a:endParaRPr>
        </a:p>
      </dgm:t>
    </dgm:pt>
    <dgm:pt modelId="{B47D4EFB-62FC-41D3-A8A7-36DD552D828B}" type="parTrans" cxnId="{1BC35333-9BBA-4A7F-AB97-C6998CF59D17}">
      <dgm:prSet/>
      <dgm:spPr/>
      <dgm:t>
        <a:bodyPr/>
        <a:lstStyle/>
        <a:p>
          <a:endParaRPr lang="ca-ES"/>
        </a:p>
      </dgm:t>
    </dgm:pt>
    <dgm:pt modelId="{BABB000B-BEF2-46CF-9B36-529361E9A3A1}" type="sibTrans" cxnId="{1BC35333-9BBA-4A7F-AB97-C6998CF59D17}">
      <dgm:prSet/>
      <dgm:spPr/>
      <dgm:t>
        <a:bodyPr/>
        <a:lstStyle/>
        <a:p>
          <a:endParaRPr lang="ca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2"/>
      <dgm:spPr/>
    </dgm:pt>
    <dgm:pt modelId="{45FCBF28-A59A-45DF-8ED6-A0C5FEB2442A}" type="pres">
      <dgm:prSet presAssocID="{D5A1762D-4BD7-4359-BAEE-856B5C76CEEE}" presName="parentText" presStyleLbl="node1" presStyleIdx="0" presStyleCnt="2" custScaleY="182927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0" presStyleCnt="2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0" presStyleCnt="2"/>
      <dgm:spPr/>
    </dgm:pt>
    <dgm:pt modelId="{7182F0B0-E340-4B70-997E-7BECB46F099A}" type="pres">
      <dgm:prSet presAssocID="{977E7C24-A950-419E-8467-66ECF085D6A3}" presName="parentText" presStyleLbl="node1" presStyleIdx="1" presStyleCnt="2" custScaleY="182927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0" destOrd="0" parTransId="{261B22D2-4184-49BF-A7FB-DBAD12CFD223}" sibTransId="{16235DD4-C50E-438C-A5FC-9D8C547FBD1F}"/>
    <dgm:cxn modelId="{0C91F00F-776B-4942-AB9B-E5447136234A}" srcId="{D5A1762D-4BD7-4359-BAEE-856B5C76CEEE}" destId="{80C4739D-A55E-4610-9F5D-A49DFAFA78B2}" srcOrd="1" destOrd="0" parTransId="{B65468A1-CDB9-4F75-999A-C7FA75BA077E}" sibTransId="{B1BB1425-CBE0-4560-8C9D-B94FCCB4B5EF}"/>
    <dgm:cxn modelId="{DDBECA12-A81E-46F4-AAFF-AB16CDA1C1A1}" type="presOf" srcId="{D5A1762D-4BD7-4359-BAEE-856B5C76CEEE}" destId="{45FCBF28-A59A-45DF-8ED6-A0C5FEB2442A}" srcOrd="1" destOrd="0" presId="urn:microsoft.com/office/officeart/2005/8/layout/list1"/>
    <dgm:cxn modelId="{1B732213-580B-4C4F-8D79-C8840BF90C66}" type="presOf" srcId="{80C4739D-A55E-4610-9F5D-A49DFAFA78B2}" destId="{B4944CB0-009E-4AF1-B06A-9D2601FD1D40}" srcOrd="0" destOrd="1" presId="urn:microsoft.com/office/officeart/2005/8/layout/list1"/>
    <dgm:cxn modelId="{7473EE2B-17B7-4C3E-B542-EFB103155D2A}" srcId="{F9BCDA9F-B51D-4654-9016-E75FC5C34C4E}" destId="{977E7C24-A950-419E-8467-66ECF085D6A3}" srcOrd="1" destOrd="0" parTransId="{DFE71D18-47DA-43AF-A39F-0F59417A1A75}" sibTransId="{70FBF11F-0773-47F4-99A7-86A38F31DC7C}"/>
    <dgm:cxn modelId="{1BC35333-9BBA-4A7F-AB97-C6998CF59D17}" srcId="{977E7C24-A950-419E-8467-66ECF085D6A3}" destId="{7B638662-BD93-4CCE-8CA0-660DC181E5FD}" srcOrd="4" destOrd="0" parTransId="{B47D4EFB-62FC-41D3-A8A7-36DD552D828B}" sibTransId="{BABB000B-BEF2-46CF-9B36-529361E9A3A1}"/>
    <dgm:cxn modelId="{6750F933-C215-40DF-9E22-88EE20B6B0EE}" type="presOf" srcId="{977E7C24-A950-419E-8467-66ECF085D6A3}" destId="{7182F0B0-E340-4B70-997E-7BECB46F099A}" srcOrd="1" destOrd="0" presId="urn:microsoft.com/office/officeart/2005/8/layout/list1"/>
    <dgm:cxn modelId="{EBECAC5F-11D4-4CDC-BE80-4BA24F6776C9}" srcId="{977E7C24-A950-419E-8467-66ECF085D6A3}" destId="{A2D29BBB-51F2-4625-893F-523A3A82492D}" srcOrd="3" destOrd="0" parTransId="{57870CF7-F335-4D66-9820-B12356A294FD}" sibTransId="{968B1CF9-EE90-4B1C-9D22-04D499A8A9A3}"/>
    <dgm:cxn modelId="{3FA4BE5F-6BCA-4832-A026-BF40C80A01D7}" srcId="{D5A1762D-4BD7-4359-BAEE-856B5C76CEEE}" destId="{5339B185-03D8-4140-81CD-B26FE29D9330}" srcOrd="0" destOrd="0" parTransId="{D2F742F6-DA87-45AC-AA54-5C9FBCF384F8}" sibTransId="{116F8FD9-25CC-4491-A9AC-E434A03CB682}"/>
    <dgm:cxn modelId="{78EEC561-1467-413B-8500-E7BF7AAF178F}" type="presOf" srcId="{ECCD4BEE-54DB-4C28-B9B6-0E07B81E24B1}" destId="{B4944CB0-009E-4AF1-B06A-9D2601FD1D40}" srcOrd="0" destOrd="3" presId="urn:microsoft.com/office/officeart/2005/8/layout/list1"/>
    <dgm:cxn modelId="{8AC3C351-3FA4-47DE-8BEC-98301AE239F3}" type="presOf" srcId="{A2D29BBB-51F2-4625-893F-523A3A82492D}" destId="{6F7CC585-5D61-47FD-84C9-D0FFAE474708}" srcOrd="0" destOrd="3" presId="urn:microsoft.com/office/officeart/2005/8/layout/list1"/>
    <dgm:cxn modelId="{13541D7E-F799-49AE-A76A-6296411B7789}" srcId="{977E7C24-A950-419E-8467-66ECF085D6A3}" destId="{6568147A-975D-4CFA-88E6-D3C44DC9160B}" srcOrd="1" destOrd="0" parTransId="{51F1E246-4EBA-4D69-ADB4-B7FE915F0697}" sibTransId="{36D36814-2909-4E82-A350-41CCB1A6F5E5}"/>
    <dgm:cxn modelId="{61623585-B658-464E-9E75-A8FD2D11887E}" type="presOf" srcId="{81DD4BCA-FD0C-45FD-8EBA-795E6720BF65}" destId="{B4944CB0-009E-4AF1-B06A-9D2601FD1D40}" srcOrd="0" destOrd="4" presId="urn:microsoft.com/office/officeart/2005/8/layout/list1"/>
    <dgm:cxn modelId="{A2B6B38C-EA32-4C0B-B376-2F4FB8779826}" srcId="{977E7C24-A950-419E-8467-66ECF085D6A3}" destId="{F5A649EA-0F45-40F3-A1D9-4DBF43CD8765}" srcOrd="2" destOrd="0" parTransId="{DDF0149D-751B-4329-AA04-4693BB315B7B}" sibTransId="{542B6997-3A13-45A0-A7DA-BF78D97F3596}"/>
    <dgm:cxn modelId="{23DF7F94-0D16-49DC-8C02-13AAE864EC24}" type="presOf" srcId="{977E7C24-A950-419E-8467-66ECF085D6A3}" destId="{CEF128E7-1010-4A48-A4CA-3D2D3D9E79B8}" srcOrd="0" destOrd="0" presId="urn:microsoft.com/office/officeart/2005/8/layout/list1"/>
    <dgm:cxn modelId="{F32DBD96-AAD5-478D-BDD0-38800B960D3E}" type="presOf" srcId="{7B638662-BD93-4CCE-8CA0-660DC181E5FD}" destId="{6F7CC585-5D61-47FD-84C9-D0FFAE474708}" srcOrd="0" destOrd="4" presId="urn:microsoft.com/office/officeart/2005/8/layout/list1"/>
    <dgm:cxn modelId="{E345E49A-0030-43B8-B50D-D54F26221FB6}" type="presOf" srcId="{F5A649EA-0F45-40F3-A1D9-4DBF43CD8765}" destId="{6F7CC585-5D61-47FD-84C9-D0FFAE474708}" srcOrd="0" destOrd="2" presId="urn:microsoft.com/office/officeart/2005/8/layout/list1"/>
    <dgm:cxn modelId="{9A2235A1-82B3-447D-A681-A6A393A4A385}" type="presOf" srcId="{5339B185-03D8-4140-81CD-B26FE29D9330}" destId="{B4944CB0-009E-4AF1-B06A-9D2601FD1D40}" srcOrd="0" destOrd="0" presId="urn:microsoft.com/office/officeart/2005/8/layout/list1"/>
    <dgm:cxn modelId="{BF3FE2AA-92DA-4E20-9733-926235D0CCF7}" type="presOf" srcId="{6568147A-975D-4CFA-88E6-D3C44DC9160B}" destId="{6F7CC585-5D61-47FD-84C9-D0FFAE474708}" srcOrd="0" destOrd="1" presId="urn:microsoft.com/office/officeart/2005/8/layout/list1"/>
    <dgm:cxn modelId="{C0ED83B4-7BC0-4DD2-B848-4784E19F25B0}" srcId="{D5A1762D-4BD7-4359-BAEE-856B5C76CEEE}" destId="{ECCD4BEE-54DB-4C28-B9B6-0E07B81E24B1}" srcOrd="3" destOrd="0" parTransId="{9D762655-3EA6-4B0D-AA1F-941121A0BFD9}" sibTransId="{49B224D5-F0D5-46F4-ACDF-56FE27A246CE}"/>
    <dgm:cxn modelId="{CDBFCCB7-54E9-4A6B-8C28-57DD46266D08}" type="presOf" srcId="{BE29100F-9E5B-4A5E-863C-6092F80DD570}" destId="{6F7CC585-5D61-47FD-84C9-D0FFAE474708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D9883CCA-0ABE-4CCF-AD32-421562A1423E}" type="presOf" srcId="{F9BCDA9F-B51D-4654-9016-E75FC5C34C4E}" destId="{8CB1F606-9133-433E-8A96-F114E3F2F9A0}" srcOrd="0" destOrd="0" presId="urn:microsoft.com/office/officeart/2005/8/layout/list1"/>
    <dgm:cxn modelId="{3EB068E7-8B1B-4AB5-B1F7-F4969003AA1D}" srcId="{D5A1762D-4BD7-4359-BAEE-856B5C76CEEE}" destId="{66154D18-C745-4D3F-B81B-10C3D44BA237}" srcOrd="2" destOrd="0" parTransId="{915D9C21-C998-4300-A14F-C627B9EB7C89}" sibTransId="{33C83063-D669-4D55-B93A-912327CDD45D}"/>
    <dgm:cxn modelId="{4A097DE9-FB22-4203-96BE-7254E114992F}" type="presOf" srcId="{66154D18-C745-4D3F-B81B-10C3D44BA237}" destId="{B4944CB0-009E-4AF1-B06A-9D2601FD1D40}" srcOrd="0" destOrd="2" presId="urn:microsoft.com/office/officeart/2005/8/layout/list1"/>
    <dgm:cxn modelId="{77A008F1-CDC9-418E-A137-74481234DF7C}" type="presOf" srcId="{D5A1762D-4BD7-4359-BAEE-856B5C76CEEE}" destId="{7C16D375-C3E3-4258-B796-9112D91FD635}" srcOrd="0" destOrd="0" presId="urn:microsoft.com/office/officeart/2005/8/layout/list1"/>
    <dgm:cxn modelId="{EF9E7BF4-C1D1-49B0-8F89-415FBD73058C}" srcId="{D5A1762D-4BD7-4359-BAEE-856B5C76CEEE}" destId="{81DD4BCA-FD0C-45FD-8EBA-795E6720BF65}" srcOrd="4" destOrd="0" parTransId="{05C393DC-FF86-4870-8D1E-2B3A33484F51}" sibTransId="{71A494C2-BA21-4AFD-B896-E6156913A7C3}"/>
    <dgm:cxn modelId="{FEFA9606-8867-497B-82B6-884619A18835}" type="presParOf" srcId="{8CB1F606-9133-433E-8A96-F114E3F2F9A0}" destId="{7F31FE0F-EF2F-4956-80DE-1E8B57F05BD0}" srcOrd="0" destOrd="0" presId="urn:microsoft.com/office/officeart/2005/8/layout/list1"/>
    <dgm:cxn modelId="{607C5CAF-4EAC-4642-887F-F4F642E61BC7}" type="presParOf" srcId="{7F31FE0F-EF2F-4956-80DE-1E8B57F05BD0}" destId="{7C16D375-C3E3-4258-B796-9112D91FD635}" srcOrd="0" destOrd="0" presId="urn:microsoft.com/office/officeart/2005/8/layout/list1"/>
    <dgm:cxn modelId="{A71E39AF-D8E1-4BF0-A3DF-157A716CBC90}" type="presParOf" srcId="{7F31FE0F-EF2F-4956-80DE-1E8B57F05BD0}" destId="{45FCBF28-A59A-45DF-8ED6-A0C5FEB2442A}" srcOrd="1" destOrd="0" presId="urn:microsoft.com/office/officeart/2005/8/layout/list1"/>
    <dgm:cxn modelId="{DE9A609D-2597-4D77-AC7F-086008F12E76}" type="presParOf" srcId="{8CB1F606-9133-433E-8A96-F114E3F2F9A0}" destId="{A0ABBBB0-9CAB-475B-BB3B-FA539E525C05}" srcOrd="1" destOrd="0" presId="urn:microsoft.com/office/officeart/2005/8/layout/list1"/>
    <dgm:cxn modelId="{44077FB8-E6B4-4353-B5DB-3309F164F564}" type="presParOf" srcId="{8CB1F606-9133-433E-8A96-F114E3F2F9A0}" destId="{B4944CB0-009E-4AF1-B06A-9D2601FD1D40}" srcOrd="2" destOrd="0" presId="urn:microsoft.com/office/officeart/2005/8/layout/list1"/>
    <dgm:cxn modelId="{EF4A8994-66A5-41B7-82E0-ABCDFDCE49CE}" type="presParOf" srcId="{8CB1F606-9133-433E-8A96-F114E3F2F9A0}" destId="{19ECF7F4-8725-4CF9-A667-62B4B0C4F453}" srcOrd="3" destOrd="0" presId="urn:microsoft.com/office/officeart/2005/8/layout/list1"/>
    <dgm:cxn modelId="{AA40E6E0-5666-46D6-9E27-C4D6DC46B084}" type="presParOf" srcId="{8CB1F606-9133-433E-8A96-F114E3F2F9A0}" destId="{BA0B265E-7453-4BC8-B037-F4EFF61C3C75}" srcOrd="4" destOrd="0" presId="urn:microsoft.com/office/officeart/2005/8/layout/list1"/>
    <dgm:cxn modelId="{BE153F01-E012-4AC9-8DC2-5DA29150E702}" type="presParOf" srcId="{BA0B265E-7453-4BC8-B037-F4EFF61C3C75}" destId="{CEF128E7-1010-4A48-A4CA-3D2D3D9E79B8}" srcOrd="0" destOrd="0" presId="urn:microsoft.com/office/officeart/2005/8/layout/list1"/>
    <dgm:cxn modelId="{3B1BED08-E92D-492A-9117-7FCF7E011388}" type="presParOf" srcId="{BA0B265E-7453-4BC8-B037-F4EFF61C3C75}" destId="{7182F0B0-E340-4B70-997E-7BECB46F099A}" srcOrd="1" destOrd="0" presId="urn:microsoft.com/office/officeart/2005/8/layout/list1"/>
    <dgm:cxn modelId="{A13D6A8E-C0F9-49BE-AFB1-2E75001BB228}" type="presParOf" srcId="{8CB1F606-9133-433E-8A96-F114E3F2F9A0}" destId="{210AF508-A5C7-45F3-A3D1-16D287C7FA26}" srcOrd="5" destOrd="0" presId="urn:microsoft.com/office/officeart/2005/8/layout/list1"/>
    <dgm:cxn modelId="{C91C145C-568D-4BEB-931B-56F060CD0B0D}" type="presParOf" srcId="{8CB1F606-9133-433E-8A96-F114E3F2F9A0}" destId="{6F7CC585-5D61-47FD-84C9-D0FFAE4747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237919"/>
          <a:ext cx="8640960" cy="839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Dos </a:t>
          </a:r>
          <a:r>
            <a:rPr lang="ca-ES" sz="1600" kern="1200" noProof="0" dirty="0">
              <a:latin typeface="Georgia" panose="02040502050405020303" pitchFamily="18" charset="0"/>
            </a:rPr>
            <a:t>estudiants per plaça oferta </a:t>
          </a:r>
          <a:r>
            <a:rPr lang="ca-ES" sz="1000" i="1" kern="1200" noProof="0" dirty="0">
              <a:latin typeface="Georgia" panose="02040502050405020303" pitchFamily="18" charset="0"/>
            </a:rPr>
            <a:t>(curs 2023-2024)</a:t>
          </a:r>
          <a:endParaRPr lang="ca-ES" sz="10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15%</a:t>
          </a:r>
          <a:r>
            <a:rPr lang="ca-ES" sz="1600" kern="1200" noProof="0" dirty="0">
              <a:latin typeface="Georgia" panose="02040502050405020303" pitchFamily="18" charset="0"/>
            </a:rPr>
            <a:t> dels estudiants de nou ingrés amb matrícula d'honor al batxillerat</a:t>
          </a:r>
          <a:r>
            <a:rPr lang="ca-ES" sz="1600" i="1" kern="1200" noProof="0" dirty="0">
              <a:latin typeface="Georgia" panose="02040502050405020303" pitchFamily="18" charset="0"/>
            </a:rPr>
            <a:t> </a:t>
          </a:r>
          <a:r>
            <a:rPr lang="ca-ES" sz="1000" i="1" kern="1200" noProof="0" dirty="0">
              <a:latin typeface="Georgia" panose="02040502050405020303" pitchFamily="18" charset="0"/>
            </a:rPr>
            <a:t>(2023-2024)</a:t>
          </a:r>
          <a:endParaRPr lang="ca-ES" sz="1100" kern="1200" noProof="0" dirty="0">
            <a:latin typeface="Georgia" panose="02040502050405020303" pitchFamily="18" charset="0"/>
          </a:endParaRPr>
        </a:p>
      </dsp:txBody>
      <dsp:txXfrm>
        <a:off x="0" y="237919"/>
        <a:ext cx="8640960" cy="839475"/>
      </dsp:txXfrm>
    </dsp:sp>
    <dsp:sp modelId="{E1C6C534-AE6E-4157-93FB-A4FF9B4D257B}">
      <dsp:nvSpPr>
        <dsp:cNvPr id="0" name=""/>
        <dsp:cNvSpPr/>
      </dsp:nvSpPr>
      <dsp:spPr>
        <a:xfrm>
          <a:off x="432048" y="46039"/>
          <a:ext cx="6048672" cy="3837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b="1" kern="1200" noProof="0" dirty="0">
              <a:latin typeface="Georgia" panose="02040502050405020303" pitchFamily="18" charset="0"/>
            </a:rPr>
            <a:t>Accés</a:t>
          </a:r>
        </a:p>
      </dsp:txBody>
      <dsp:txXfrm>
        <a:off x="450782" y="64773"/>
        <a:ext cx="6011204" cy="346292"/>
      </dsp:txXfrm>
    </dsp:sp>
    <dsp:sp modelId="{B4944CB0-009E-4AF1-B06A-9D2601FD1D40}">
      <dsp:nvSpPr>
        <dsp:cNvPr id="0" name=""/>
        <dsp:cNvSpPr/>
      </dsp:nvSpPr>
      <dsp:spPr>
        <a:xfrm>
          <a:off x="0" y="1339474"/>
          <a:ext cx="8640960" cy="167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1a.</a:t>
          </a:r>
          <a:r>
            <a:rPr lang="ca-ES" sz="1600" kern="1200" noProof="0" dirty="0">
              <a:latin typeface="Georgia" panose="02040502050405020303" pitchFamily="18" charset="0"/>
            </a:rPr>
            <a:t> universitat pública espanyola amb </a:t>
          </a:r>
          <a:r>
            <a:rPr lang="ca-ES" sz="1600" b="1" kern="1200" noProof="0" dirty="0">
              <a:latin typeface="Georgia" panose="02040502050405020303" pitchFamily="18" charset="0"/>
            </a:rPr>
            <a:t>millor taxa de rendiment</a:t>
          </a:r>
          <a:r>
            <a:rPr lang="ca-ES" sz="1600" kern="1200" noProof="0" dirty="0">
              <a:latin typeface="Georgia" panose="02040502050405020303" pitchFamily="18" charset="0"/>
            </a:rPr>
            <a:t> </a:t>
          </a:r>
          <a:r>
            <a:rPr lang="ca-ES" sz="1000" kern="1200" noProof="0" dirty="0">
              <a:latin typeface="Georgia" panose="02040502050405020303" pitchFamily="18" charset="0"/>
            </a:rPr>
            <a:t>(Ministeri d’Universitats, 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a-ES" sz="1600" kern="1200" noProof="0" dirty="0">
              <a:latin typeface="Georgia" panose="02040502050405020303" pitchFamily="18" charset="0"/>
            </a:rPr>
            <a:t>El </a:t>
          </a:r>
          <a:r>
            <a:rPr lang="ca-ES" sz="1600" b="1" kern="1200" noProof="0" dirty="0">
              <a:latin typeface="Georgia" panose="02040502050405020303" pitchFamily="18" charset="0"/>
            </a:rPr>
            <a:t>100%</a:t>
          </a:r>
          <a:r>
            <a:rPr lang="ca-ES" sz="1600" kern="1200" noProof="0" dirty="0">
              <a:latin typeface="Georgia" panose="02040502050405020303" pitchFamily="18" charset="0"/>
            </a:rPr>
            <a:t> dels graus, màsters i doctorats, avaluats positivament</a:t>
          </a:r>
          <a:r>
            <a:rPr lang="ca-ES" sz="10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Titulacions innovadores</a:t>
          </a:r>
          <a:r>
            <a:rPr lang="ca-ES" sz="1600" kern="1200" noProof="0" dirty="0">
              <a:latin typeface="Georgia" panose="02040502050405020303" pitchFamily="18" charset="0"/>
            </a:rPr>
            <a:t>: Grau Obert, Global </a:t>
          </a:r>
          <a:r>
            <a:rPr lang="ca-ES" sz="1600" kern="1200" noProof="0" dirty="0" err="1">
              <a:latin typeface="Georgia" panose="02040502050405020303" pitchFamily="18" charset="0"/>
            </a:rPr>
            <a:t>Studies</a:t>
          </a:r>
          <a:r>
            <a:rPr lang="ca-ES" sz="1600" kern="1200" noProof="0" dirty="0">
              <a:latin typeface="Georgia" panose="02040502050405020303" pitchFamily="18" charset="0"/>
            </a:rPr>
            <a:t>, Bioinformàtica, doble grau en Dret amb el </a:t>
          </a:r>
          <a:r>
            <a:rPr lang="ca-ES" sz="1600" kern="1200" noProof="0" dirty="0" err="1">
              <a:latin typeface="Georgia" panose="02040502050405020303" pitchFamily="18" charset="0"/>
            </a:rPr>
            <a:t>King’s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600" kern="1200" noProof="0" dirty="0" err="1">
              <a:latin typeface="Georgia" panose="02040502050405020303" pitchFamily="18" charset="0"/>
            </a:rPr>
            <a:t>College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600" kern="1200" noProof="0" dirty="0" err="1">
              <a:latin typeface="Georgia" panose="02040502050405020303" pitchFamily="18" charset="0"/>
            </a:rPr>
            <a:t>London</a:t>
          </a:r>
          <a:endParaRPr lang="ca-ES" sz="16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a-ES" sz="1600" b="1" kern="1200" noProof="0" dirty="0">
              <a:latin typeface="Georgia" panose="02040502050405020303" pitchFamily="18" charset="0"/>
            </a:rPr>
            <a:t>Convenis</a:t>
          </a:r>
          <a:r>
            <a:rPr lang="ca-ES" sz="1600" kern="1200" noProof="0" dirty="0">
              <a:latin typeface="Georgia" panose="02040502050405020303" pitchFamily="18" charset="0"/>
            </a:rPr>
            <a:t> amb més de 1.260 empreses per fer-hi pràctiques 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(2022-2023)</a:t>
          </a:r>
        </a:p>
      </dsp:txBody>
      <dsp:txXfrm>
        <a:off x="0" y="1339474"/>
        <a:ext cx="8640960" cy="1678950"/>
      </dsp:txXfrm>
    </dsp:sp>
    <dsp:sp modelId="{45FCBF28-A59A-45DF-8ED6-A0C5FEB2442A}">
      <dsp:nvSpPr>
        <dsp:cNvPr id="0" name=""/>
        <dsp:cNvSpPr/>
      </dsp:nvSpPr>
      <dsp:spPr>
        <a:xfrm>
          <a:off x="432048" y="1147594"/>
          <a:ext cx="6048672" cy="38376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b="1" kern="1200" noProof="0" dirty="0">
              <a:latin typeface="Georgia" panose="02040502050405020303" pitchFamily="18" charset="0"/>
            </a:rPr>
            <a:t>Model docent propi</a:t>
          </a:r>
        </a:p>
      </dsp:txBody>
      <dsp:txXfrm>
        <a:off x="450782" y="1166328"/>
        <a:ext cx="6011204" cy="346292"/>
      </dsp:txXfrm>
    </dsp:sp>
    <dsp:sp modelId="{6F7CC585-5D61-47FD-84C9-D0FFAE474708}">
      <dsp:nvSpPr>
        <dsp:cNvPr id="0" name=""/>
        <dsp:cNvSpPr/>
      </dsp:nvSpPr>
      <dsp:spPr>
        <a:xfrm>
          <a:off x="0" y="3280504"/>
          <a:ext cx="8640960" cy="180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70764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noProof="0" dirty="0">
              <a:latin typeface="Georgia" panose="02040502050405020303" pitchFamily="18" charset="0"/>
            </a:rPr>
            <a:t>Un </a:t>
          </a:r>
          <a:r>
            <a:rPr lang="ca-ES" sz="1600" b="1" kern="1200" noProof="0" dirty="0">
              <a:latin typeface="Georgia" panose="02040502050405020303" pitchFamily="18" charset="0"/>
            </a:rPr>
            <a:t>92%</a:t>
          </a:r>
          <a:r>
            <a:rPr lang="ca-ES" sz="1600" kern="1200" noProof="0" dirty="0">
              <a:latin typeface="Georgia" panose="02040502050405020303" pitchFamily="18" charset="0"/>
            </a:rPr>
            <a:t> dels graduats de la UPF </a:t>
          </a:r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treballa 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Un </a:t>
          </a:r>
          <a:r>
            <a:rPr lang="ca-ES" sz="16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89%</a:t>
          </a:r>
          <a:r>
            <a:rPr lang="ca-ES" sz="16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dels graduats de la UPF troba feina un any després de graduar-se</a:t>
          </a:r>
          <a:r>
            <a:rPr lang="ca-ES" sz="10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 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noProof="0" dirty="0">
              <a:latin typeface="Georgia" panose="02040502050405020303" pitchFamily="18" charset="0"/>
            </a:rPr>
            <a:t>Satisfacció amb la feina: </a:t>
          </a:r>
          <a:r>
            <a:rPr lang="ca-ES" sz="1600" b="1" kern="1200" noProof="0" dirty="0">
              <a:latin typeface="Georgia" panose="02040502050405020303" pitchFamily="18" charset="0"/>
            </a:rPr>
            <a:t>8/10</a:t>
          </a:r>
          <a:r>
            <a:rPr lang="ca-ES" sz="1600" kern="1200" noProof="0" dirty="0">
              <a:latin typeface="Georgia" panose="02040502050405020303" pitchFamily="18" charset="0"/>
            </a:rPr>
            <a:t>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6454775" algn="l"/>
            </a:tabLst>
          </a:pPr>
          <a:r>
            <a:rPr lang="ca-ES" sz="1600" kern="1200" noProof="0" dirty="0">
              <a:latin typeface="Georgia" panose="02040502050405020303" pitchFamily="18" charset="0"/>
            </a:rPr>
            <a:t>Un </a:t>
          </a:r>
          <a:r>
            <a:rPr lang="ca-ES" sz="1600" b="1" kern="1200" noProof="0" dirty="0">
              <a:latin typeface="Georgia" panose="02040502050405020303" pitchFamily="18" charset="0"/>
            </a:rPr>
            <a:t>25%</a:t>
          </a:r>
          <a:r>
            <a:rPr lang="ca-ES" sz="1600" kern="1200" noProof="0" dirty="0">
              <a:latin typeface="Georgia" panose="02040502050405020303" pitchFamily="18" charset="0"/>
            </a:rPr>
            <a:t> troba la primera feina a través de les practiques d’estudi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noProof="0" dirty="0">
              <a:latin typeface="Georgia" panose="02040502050405020303" pitchFamily="18" charset="0"/>
            </a:rPr>
            <a:t>Valoració dels graduats: el </a:t>
          </a:r>
          <a:r>
            <a:rPr lang="ca-ES" sz="1600" b="1" kern="1200" noProof="0" dirty="0">
              <a:latin typeface="Georgia" panose="02040502050405020303" pitchFamily="18" charset="0"/>
            </a:rPr>
            <a:t>90%</a:t>
          </a:r>
          <a:r>
            <a:rPr lang="ca-ES" sz="1600" kern="1200" noProof="0" dirty="0">
              <a:latin typeface="Georgia" panose="02040502050405020303" pitchFamily="18" charset="0"/>
            </a:rPr>
            <a:t> repetiria a la Universitat </a:t>
          </a:r>
          <a:r>
            <a:rPr lang="ca-ES" sz="1000" i="1" kern="1200" noProof="0" dirty="0">
              <a:latin typeface="Georgia" panose="02040502050405020303" pitchFamily="18" charset="0"/>
            </a:rPr>
            <a:t>(AQU Catalunya, 2023)</a:t>
          </a:r>
          <a:endParaRPr lang="ca-ES" sz="1000" kern="1200" noProof="0" dirty="0">
            <a:latin typeface="Georgia" panose="02040502050405020303" pitchFamily="18" charset="0"/>
          </a:endParaRPr>
        </a:p>
      </dsp:txBody>
      <dsp:txXfrm>
        <a:off x="0" y="3280504"/>
        <a:ext cx="8640960" cy="1801800"/>
      </dsp:txXfrm>
    </dsp:sp>
    <dsp:sp modelId="{7182F0B0-E340-4B70-997E-7BECB46F099A}">
      <dsp:nvSpPr>
        <dsp:cNvPr id="0" name=""/>
        <dsp:cNvSpPr/>
      </dsp:nvSpPr>
      <dsp:spPr>
        <a:xfrm>
          <a:off x="432048" y="3088624"/>
          <a:ext cx="6048672" cy="38376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400" b="1" kern="1200" noProof="0" dirty="0">
              <a:latin typeface="Georgia" panose="02040502050405020303" pitchFamily="18" charset="0"/>
            </a:rPr>
            <a:t>Resultats</a:t>
          </a:r>
        </a:p>
      </dsp:txBody>
      <dsp:txXfrm>
        <a:off x="450782" y="3107358"/>
        <a:ext cx="6011204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307558"/>
          <a:ext cx="8640960" cy="154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0414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latin typeface="Georgia" panose="02040502050405020303" pitchFamily="18" charset="0"/>
            </a:rPr>
            <a:t>1a. </a:t>
          </a:r>
          <a:r>
            <a:rPr lang="fr-FR" sz="1600" kern="1200" dirty="0" err="1">
              <a:latin typeface="Georgia" panose="02040502050405020303" pitchFamily="18" charset="0"/>
            </a:rPr>
            <a:t>universitat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espanyola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percentatge</a:t>
          </a:r>
          <a:r>
            <a:rPr lang="fr-FR" sz="1600" kern="1200" dirty="0">
              <a:latin typeface="Georgia" panose="02040502050405020303" pitchFamily="18" charset="0"/>
            </a:rPr>
            <a:t> d’articles </a:t>
          </a:r>
          <a:r>
            <a:rPr lang="fr-FR" sz="1600" kern="1200" dirty="0" err="1">
              <a:latin typeface="Georgia" panose="02040502050405020303" pitchFamily="18" charset="0"/>
            </a:rPr>
            <a:t>publicats</a:t>
          </a:r>
          <a:r>
            <a:rPr lang="fr-FR" sz="1600" kern="1200" dirty="0">
              <a:latin typeface="Georgia" panose="02040502050405020303" pitchFamily="18" charset="0"/>
            </a:rPr>
            <a:t> a les </a:t>
          </a:r>
          <a:r>
            <a:rPr lang="fr-FR" sz="1600" kern="1200" dirty="0" err="1">
              <a:latin typeface="Georgia" panose="02040502050405020303" pitchFamily="18" charset="0"/>
            </a:rPr>
            <a:t>revistes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més</a:t>
          </a:r>
          <a:r>
            <a:rPr lang="fr-FR" sz="1600" kern="1200" dirty="0">
              <a:latin typeface="Georgia" panose="02040502050405020303" pitchFamily="18" charset="0"/>
            </a:rPr>
            <a:t> influents</a:t>
          </a:r>
          <a:r>
            <a:rPr lang="fr-FR" sz="1600" i="1" kern="1200" dirty="0">
              <a:latin typeface="Georgia" panose="02040502050405020303" pitchFamily="18" charset="0"/>
            </a:rPr>
            <a:t> </a:t>
          </a:r>
          <a:r>
            <a:rPr lang="fr-FR" sz="1000" i="1" kern="1200" dirty="0">
              <a:latin typeface="Georgia" panose="02040502050405020303" pitchFamily="18" charset="0"/>
            </a:rPr>
            <a:t>(Leiden, 2023) 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latin typeface="Georgia" panose="02040502050405020303" pitchFamily="18" charset="0"/>
            </a:rPr>
            <a:t>1a. </a:t>
          </a:r>
          <a:r>
            <a:rPr lang="fr-FR" sz="1600" kern="1200" dirty="0" err="1">
              <a:latin typeface="Georgia" panose="02040502050405020303" pitchFamily="18" charset="0"/>
            </a:rPr>
            <a:t>universitat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espanyola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percentatge</a:t>
          </a:r>
          <a:r>
            <a:rPr lang="fr-FR" sz="1600" kern="1200" dirty="0">
              <a:latin typeface="Georgia" panose="02040502050405020303" pitchFamily="18" charset="0"/>
            </a:rPr>
            <a:t> d’articles </a:t>
          </a:r>
          <a:r>
            <a:rPr lang="fr-FR" sz="1600" kern="1200" dirty="0" err="1">
              <a:latin typeface="Georgia" panose="02040502050405020303" pitchFamily="18" charset="0"/>
            </a:rPr>
            <a:t>publicats</a:t>
          </a:r>
          <a:r>
            <a:rPr lang="fr-FR" sz="1600" kern="1200" dirty="0">
              <a:latin typeface="Georgia" panose="02040502050405020303" pitchFamily="18" charset="0"/>
            </a:rPr>
            <a:t> en </a:t>
          </a:r>
          <a:r>
            <a:rPr lang="fr-FR" sz="1600" kern="1200" dirty="0" err="1">
              <a:latin typeface="Georgia" panose="02040502050405020303" pitchFamily="18" charset="0"/>
            </a:rPr>
            <a:t>col·laboració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amb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600" kern="1200" dirty="0" err="1">
              <a:latin typeface="Georgia" panose="02040502050405020303" pitchFamily="18" charset="0"/>
            </a:rPr>
            <a:t>institucions</a:t>
          </a:r>
          <a:r>
            <a:rPr lang="fr-FR" sz="1600" kern="1200" dirty="0">
              <a:latin typeface="Georgia" panose="02040502050405020303" pitchFamily="18" charset="0"/>
            </a:rPr>
            <a:t> de l'</a:t>
          </a:r>
          <a:r>
            <a:rPr lang="fr-FR" sz="1600" kern="1200" dirty="0" err="1">
              <a:latin typeface="Georgia" panose="02040502050405020303" pitchFamily="18" charset="0"/>
            </a:rPr>
            <a:t>Estat</a:t>
          </a:r>
          <a:r>
            <a:rPr lang="fr-FR" sz="1600" kern="1200" dirty="0">
              <a:latin typeface="Georgia" panose="02040502050405020303" pitchFamily="18" charset="0"/>
            </a:rPr>
            <a:t> </a:t>
          </a:r>
          <a:r>
            <a:rPr lang="fr-FR" sz="1000" i="1" kern="1200" dirty="0">
              <a:latin typeface="Georgia" panose="02040502050405020303" pitchFamily="18" charset="0"/>
            </a:rPr>
            <a:t>(Leiden, 2023)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2a.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percentatge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d’articles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publicats</a:t>
          </a:r>
          <a:r>
            <a:rPr lang="es-ES" sz="1600" kern="1200" dirty="0">
              <a:latin typeface="Georgia" panose="02040502050405020303" pitchFamily="18" charset="0"/>
            </a:rPr>
            <a:t> en </a:t>
          </a:r>
          <a:r>
            <a:rPr lang="es-ES" sz="1600" kern="1200" dirty="0" err="1">
              <a:latin typeface="Georgia" panose="02040502050405020303" pitchFamily="18" charset="0"/>
            </a:rPr>
            <a:t>col·laboració</a:t>
          </a:r>
          <a:r>
            <a:rPr lang="es-ES" sz="1600" kern="1200" dirty="0">
              <a:latin typeface="Georgia" panose="02040502050405020303" pitchFamily="18" charset="0"/>
            </a:rPr>
            <a:t> internacional</a:t>
          </a:r>
          <a:r>
            <a:rPr lang="es-ES" sz="1600" i="1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(Leiden, 2023) </a:t>
          </a:r>
        </a:p>
      </dsp:txBody>
      <dsp:txXfrm>
        <a:off x="0" y="307558"/>
        <a:ext cx="8640960" cy="1543500"/>
      </dsp:txXfrm>
    </dsp:sp>
    <dsp:sp modelId="{E1C6C534-AE6E-4157-93FB-A4FF9B4D257B}">
      <dsp:nvSpPr>
        <dsp:cNvPr id="0" name=""/>
        <dsp:cNvSpPr/>
      </dsp:nvSpPr>
      <dsp:spPr>
        <a:xfrm>
          <a:off x="432048" y="21359"/>
          <a:ext cx="6048672" cy="35999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Qualitat</a:t>
          </a:r>
          <a:r>
            <a:rPr lang="es-ES" sz="2400" b="1" kern="1200" dirty="0">
              <a:latin typeface="Georgia" panose="02040502050405020303" pitchFamily="18" charset="0"/>
            </a:rPr>
            <a:t> i impacte internacional</a:t>
          </a:r>
        </a:p>
      </dsp:txBody>
      <dsp:txXfrm>
        <a:off x="449622" y="38933"/>
        <a:ext cx="6013524" cy="324851"/>
      </dsp:txXfrm>
    </dsp:sp>
    <dsp:sp modelId="{B4944CB0-009E-4AF1-B06A-9D2601FD1D40}">
      <dsp:nvSpPr>
        <dsp:cNvPr id="0" name=""/>
        <dsp:cNvSpPr/>
      </dsp:nvSpPr>
      <dsp:spPr>
        <a:xfrm>
          <a:off x="0" y="2156394"/>
          <a:ext cx="8640960" cy="1344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0414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1a.</a:t>
          </a:r>
          <a:r>
            <a:rPr lang="es-ES" sz="1600" b="0" kern="1200" dirty="0">
              <a:latin typeface="Georgia" panose="02040502050405020303" pitchFamily="18" charset="0"/>
            </a:rPr>
            <a:t> </a:t>
          </a:r>
          <a:r>
            <a:rPr lang="es-ES" sz="1600" b="0" kern="1200" dirty="0" err="1">
              <a:latin typeface="Georgia" panose="02040502050405020303" pitchFamily="18" charset="0"/>
            </a:rPr>
            <a:t>univers</a:t>
          </a:r>
          <a:r>
            <a:rPr lang="es-ES" sz="1600" kern="1200" dirty="0" err="1">
              <a:latin typeface="Georgia" panose="02040502050405020303" pitchFamily="18" charset="0"/>
            </a:rPr>
            <a:t>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beques FPI (per 100 </a:t>
          </a:r>
          <a:r>
            <a:rPr lang="es-ES" sz="1600" kern="1200" dirty="0" err="1">
              <a:latin typeface="Georgia" panose="02040502050405020303" pitchFamily="18" charset="0"/>
            </a:rPr>
            <a:t>professors</a:t>
          </a:r>
          <a:r>
            <a:rPr lang="es-ES" sz="1600" kern="1200" dirty="0">
              <a:latin typeface="Georgia" panose="02040502050405020303" pitchFamily="18" charset="0"/>
            </a:rPr>
            <a:t>) </a:t>
          </a:r>
          <a:r>
            <a:rPr lang="es-ES" sz="1000" i="1" kern="1200" dirty="0">
              <a:latin typeface="Georgia" panose="02040502050405020303" pitchFamily="18" charset="0"/>
            </a:rPr>
            <a:t>(Informe INUE, 2023) </a:t>
          </a:r>
          <a:endParaRPr lang="es-ES" sz="1000" b="1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1a.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universitat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espanyola</a:t>
          </a:r>
          <a:r>
            <a:rPr lang="es-ES" sz="1600" kern="1200" dirty="0">
              <a:latin typeface="Georgia" panose="02040502050405020303" pitchFamily="18" charset="0"/>
            </a:rPr>
            <a:t> en tesis defensades (per 100 </a:t>
          </a:r>
          <a:r>
            <a:rPr lang="es-ES" sz="1600" kern="1200" dirty="0" err="1">
              <a:latin typeface="Georgia" panose="02040502050405020303" pitchFamily="18" charset="0"/>
            </a:rPr>
            <a:t>professors</a:t>
          </a:r>
          <a:r>
            <a:rPr lang="es-ES" sz="1600" kern="1200" dirty="0">
              <a:latin typeface="Georgia" panose="02040502050405020303" pitchFamily="18" charset="0"/>
            </a:rPr>
            <a:t>) </a:t>
          </a:r>
          <a:r>
            <a:rPr lang="es-ES" sz="1000" i="1" kern="1200" dirty="0">
              <a:latin typeface="Georgia" panose="02040502050405020303" pitchFamily="18" charset="0"/>
            </a:rPr>
            <a:t>(Informe INUE, 2023)</a:t>
          </a:r>
          <a:endParaRPr lang="es-ES" sz="1000" b="1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77%</a:t>
          </a:r>
          <a:r>
            <a:rPr lang="es-ES" sz="1600" kern="1200" dirty="0">
              <a:latin typeface="Georgia" panose="02040502050405020303" pitchFamily="18" charset="0"/>
            </a:rPr>
            <a:t> de les tesis van ser escrites i defensades en </a:t>
          </a:r>
          <a:r>
            <a:rPr lang="es-ES" sz="1600" kern="1200" dirty="0" err="1">
              <a:latin typeface="Georgia" panose="02040502050405020303" pitchFamily="18" charset="0"/>
            </a:rPr>
            <a:t>anglès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2022-2023)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52 </a:t>
          </a:r>
          <a:r>
            <a:rPr lang="es-ES" sz="1600" kern="1200" dirty="0" err="1">
              <a:latin typeface="Georgia" panose="02040502050405020303" pitchFamily="18" charset="0"/>
            </a:rPr>
            <a:t>doctorats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industrials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finançats</a:t>
          </a:r>
          <a:r>
            <a:rPr lang="es-ES" sz="1600" kern="1200" dirty="0">
              <a:latin typeface="Georgia" panose="02040502050405020303" pitchFamily="18" charset="0"/>
            </a:rPr>
            <a:t> per la Generalitat de Catalunya </a:t>
          </a:r>
          <a:r>
            <a:rPr lang="es-ES" sz="1000" i="1" kern="1200" dirty="0">
              <a:latin typeface="Georgia" panose="02040502050405020303" pitchFamily="18" charset="0"/>
            </a:rPr>
            <a:t>(2013-2023) </a:t>
          </a:r>
        </a:p>
      </dsp:txBody>
      <dsp:txXfrm>
        <a:off x="0" y="2156394"/>
        <a:ext cx="8640960" cy="1344890"/>
      </dsp:txXfrm>
    </dsp:sp>
    <dsp:sp modelId="{45FCBF28-A59A-45DF-8ED6-A0C5FEB2442A}">
      <dsp:nvSpPr>
        <dsp:cNvPr id="0" name=""/>
        <dsp:cNvSpPr/>
      </dsp:nvSpPr>
      <dsp:spPr>
        <a:xfrm>
          <a:off x="432048" y="1878058"/>
          <a:ext cx="6048672" cy="359999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Capacitat</a:t>
          </a:r>
          <a:r>
            <a:rPr lang="es-ES" sz="2400" b="1" kern="1200" dirty="0">
              <a:latin typeface="Georgia" panose="02040502050405020303" pitchFamily="18" charset="0"/>
            </a:rPr>
            <a:t> formativa</a:t>
          </a:r>
        </a:p>
      </dsp:txBody>
      <dsp:txXfrm>
        <a:off x="449622" y="1895632"/>
        <a:ext cx="6013524" cy="324851"/>
      </dsp:txXfrm>
    </dsp:sp>
    <dsp:sp modelId="{6F7CC585-5D61-47FD-84C9-D0FFAE474708}">
      <dsp:nvSpPr>
        <dsp:cNvPr id="0" name=""/>
        <dsp:cNvSpPr/>
      </dsp:nvSpPr>
      <dsp:spPr>
        <a:xfrm>
          <a:off x="0" y="3752484"/>
          <a:ext cx="8640960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04140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 err="1">
              <a:latin typeface="Georgia" panose="02040502050405020303" pitchFamily="18" charset="0"/>
            </a:rPr>
            <a:t>UPFVentures</a:t>
          </a:r>
          <a:r>
            <a:rPr lang="ca-ES" sz="1600" b="1" kern="1200" dirty="0">
              <a:latin typeface="Georgia" panose="02040502050405020303" pitchFamily="18" charset="0"/>
            </a:rPr>
            <a:t>,</a:t>
          </a:r>
          <a:r>
            <a:rPr lang="ca-ES" sz="1600" b="0" kern="1200" dirty="0">
              <a:latin typeface="Georgia" panose="02040502050405020303" pitchFamily="18" charset="0"/>
            </a:rPr>
            <a:t> </a:t>
          </a:r>
          <a:r>
            <a:rPr lang="es-ES" sz="1600" b="0" kern="1200" dirty="0">
              <a:latin typeface="Georgia" panose="02040502050405020303" pitchFamily="18" charset="0"/>
            </a:rPr>
            <a:t>una </a:t>
          </a:r>
          <a:r>
            <a:rPr lang="es-ES" sz="1600" b="0" kern="1200" dirty="0" err="1">
              <a:latin typeface="Georgia" panose="02040502050405020303" pitchFamily="18" charset="0"/>
            </a:rPr>
            <a:t>start</a:t>
          </a:r>
          <a:r>
            <a:rPr lang="es-ES" sz="1600" b="0" kern="1200" dirty="0">
              <a:latin typeface="Georgia" panose="02040502050405020303" pitchFamily="18" charset="0"/>
            </a:rPr>
            <a:t>-up per incrementar les </a:t>
          </a:r>
          <a:r>
            <a:rPr lang="es-ES" sz="1600" b="0" kern="1200" dirty="0" err="1">
              <a:latin typeface="Georgia" panose="02040502050405020303" pitchFamily="18" charset="0"/>
            </a:rPr>
            <a:t>relacions</a:t>
          </a:r>
          <a:r>
            <a:rPr lang="es-ES" sz="1600" b="0" kern="1200" dirty="0">
              <a:latin typeface="Georgia" panose="02040502050405020303" pitchFamily="18" charset="0"/>
            </a:rPr>
            <a:t> entre empresa i </a:t>
          </a:r>
          <a:r>
            <a:rPr lang="es-ES" sz="1600" b="0" kern="1200" dirty="0" err="1">
              <a:latin typeface="Georgia" panose="02040502050405020303" pitchFamily="18" charset="0"/>
            </a:rPr>
            <a:t>universitat</a:t>
          </a:r>
          <a:endParaRPr lang="es-ES" sz="1600" b="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1a.</a:t>
          </a:r>
          <a:r>
            <a:rPr lang="es-ES" sz="1600" b="0" kern="1200" dirty="0">
              <a:latin typeface="Georgia" panose="02040502050405020303" pitchFamily="18" charset="0"/>
            </a:rPr>
            <a:t> </a:t>
          </a:r>
          <a:r>
            <a:rPr lang="es-ES" sz="1600" b="0" kern="1200" dirty="0" err="1">
              <a:latin typeface="Georgia" panose="02040502050405020303" pitchFamily="18" charset="0"/>
            </a:rPr>
            <a:t>universitat</a:t>
          </a:r>
          <a:r>
            <a:rPr lang="es-ES" sz="1600" b="0" kern="1200" dirty="0">
              <a:latin typeface="Georgia" panose="02040502050405020303" pitchFamily="18" charset="0"/>
            </a:rPr>
            <a:t> española en ingresos </a:t>
          </a:r>
          <a:r>
            <a:rPr lang="es-ES" sz="1600" b="0" kern="1200" dirty="0" err="1">
              <a:latin typeface="Georgia" panose="02040502050405020303" pitchFamily="18" charset="0"/>
            </a:rPr>
            <a:t>generats</a:t>
          </a:r>
          <a:r>
            <a:rPr lang="es-ES" sz="1600" b="0" kern="1200" dirty="0">
              <a:latin typeface="Georgia" panose="02040502050405020303" pitchFamily="18" charset="0"/>
            </a:rPr>
            <a:t> per </a:t>
          </a:r>
          <a:r>
            <a:rPr lang="es-ES" sz="1600" b="0" kern="1200" dirty="0" err="1">
              <a:latin typeface="Georgia" panose="02040502050405020303" pitchFamily="18" charset="0"/>
            </a:rPr>
            <a:t>llicències</a:t>
          </a:r>
          <a:r>
            <a:rPr lang="es-ES" sz="1600" b="0" kern="1200" dirty="0">
              <a:latin typeface="Georgia" panose="02040502050405020303" pitchFamily="18" charset="0"/>
            </a:rPr>
            <a:t> (per cada 100 </a:t>
          </a:r>
          <a:r>
            <a:rPr lang="es-ES" sz="1600" b="0" kern="1200" dirty="0" err="1">
              <a:latin typeface="Georgia" panose="02040502050405020303" pitchFamily="18" charset="0"/>
            </a:rPr>
            <a:t>professors</a:t>
          </a:r>
          <a:r>
            <a:rPr lang="es-ES" sz="1600" b="0" kern="1200" dirty="0">
              <a:latin typeface="Georgia" panose="02040502050405020303" pitchFamily="18" charset="0"/>
            </a:rPr>
            <a:t>) </a:t>
          </a:r>
          <a:r>
            <a:rPr lang="es-ES" sz="1000" b="0" i="1" kern="1200" dirty="0">
              <a:latin typeface="Georgia" panose="02040502050405020303" pitchFamily="18" charset="0"/>
            </a:rPr>
            <a:t>(Informe INUE, 2023)</a:t>
          </a:r>
          <a:endParaRPr lang="es-ES" sz="1600" b="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15 </a:t>
          </a:r>
          <a:r>
            <a:rPr lang="es-E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càtedres</a:t>
          </a:r>
          <a:r>
            <a:rPr lang="es-E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es-ES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d’empresa</a:t>
          </a:r>
          <a:r>
            <a:rPr lang="es-E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actives (2023)</a:t>
          </a:r>
          <a:endParaRPr lang="es-ES" sz="1600" kern="1200" dirty="0">
            <a:latin typeface="Georgia" panose="02040502050405020303" pitchFamily="18" charset="0"/>
          </a:endParaRPr>
        </a:p>
      </dsp:txBody>
      <dsp:txXfrm>
        <a:off x="0" y="3752484"/>
        <a:ext cx="8640960" cy="1354500"/>
      </dsp:txXfrm>
    </dsp:sp>
    <dsp:sp modelId="{7182F0B0-E340-4B70-997E-7BECB46F099A}">
      <dsp:nvSpPr>
        <dsp:cNvPr id="0" name=""/>
        <dsp:cNvSpPr/>
      </dsp:nvSpPr>
      <dsp:spPr>
        <a:xfrm>
          <a:off x="432048" y="3536148"/>
          <a:ext cx="6048672" cy="290135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Transferència</a:t>
          </a:r>
          <a:r>
            <a:rPr lang="es-ES" sz="2400" b="1" kern="1200" dirty="0">
              <a:latin typeface="Georgia" panose="02040502050405020303" pitchFamily="18" charset="0"/>
            </a:rPr>
            <a:t> i </a:t>
          </a:r>
          <a:r>
            <a:rPr lang="es-ES" sz="2400" b="1" kern="1200" dirty="0" err="1">
              <a:latin typeface="Georgia" panose="02040502050405020303" pitchFamily="18" charset="0"/>
            </a:rPr>
            <a:t>innovació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46211" y="3550311"/>
        <a:ext cx="6020346" cy="261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44CB0-009E-4AF1-B06A-9D2601FD1D40}">
      <dsp:nvSpPr>
        <dsp:cNvPr id="0" name=""/>
        <dsp:cNvSpPr/>
      </dsp:nvSpPr>
      <dsp:spPr>
        <a:xfrm>
          <a:off x="0" y="431175"/>
          <a:ext cx="856895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08280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Un </a:t>
          </a:r>
          <a:r>
            <a:rPr lang="ca-ES" sz="1600" b="1" kern="1200" dirty="0">
              <a:latin typeface="Georgia" panose="02040502050405020303" pitchFamily="18" charset="0"/>
            </a:rPr>
            <a:t>50%</a:t>
          </a:r>
          <a:r>
            <a:rPr lang="ca-ES" sz="1600" kern="1200" dirty="0">
              <a:latin typeface="Georgia" panose="02040502050405020303" pitchFamily="18" charset="0"/>
            </a:rPr>
            <a:t> d’estudiants internacionals a màster i doctorat </a:t>
          </a:r>
          <a:r>
            <a:rPr lang="ca-ES" sz="1000" i="1" kern="1200" dirty="0">
              <a:latin typeface="Georgia" panose="02040502050405020303" pitchFamily="18" charset="0"/>
            </a:rPr>
            <a:t>(curs 2023-2024)</a:t>
          </a:r>
          <a:endParaRPr lang="es-ES" sz="100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43%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dels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graduats</a:t>
          </a:r>
          <a:r>
            <a:rPr lang="es-ES" sz="1600" kern="1200" dirty="0">
              <a:latin typeface="Georgia" panose="02040502050405020303" pitchFamily="18" charset="0"/>
            </a:rPr>
            <a:t> ha </a:t>
          </a:r>
          <a:r>
            <a:rPr lang="es-ES" sz="1600" kern="1200" dirty="0" err="1">
              <a:latin typeface="Georgia" panose="02040502050405020303" pitchFamily="18" charset="0"/>
            </a:rPr>
            <a:t>realitzat</a:t>
          </a:r>
          <a:r>
            <a:rPr lang="es-ES" sz="1600" kern="1200" dirty="0">
              <a:latin typeface="Georgia" panose="02040502050405020303" pitchFamily="18" charset="0"/>
            </a:rPr>
            <a:t> alguna estada a </a:t>
          </a:r>
          <a:r>
            <a:rPr lang="es-ES" sz="1600" kern="1200" dirty="0" err="1">
              <a:latin typeface="Georgia" panose="02040502050405020303" pitchFamily="18" charset="0"/>
            </a:rPr>
            <a:t>l'estranger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curs</a:t>
          </a:r>
          <a:r>
            <a:rPr lang="es-ES" sz="1000" i="1" kern="1200" dirty="0">
              <a:latin typeface="Georgia" panose="02040502050405020303" pitchFamily="18" charset="0"/>
            </a:rPr>
            <a:t> 2022-2023)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25%</a:t>
          </a:r>
          <a:r>
            <a:rPr lang="es-ES" sz="1600" kern="1200" dirty="0">
              <a:latin typeface="Georgia" panose="02040502050405020303" pitchFamily="18" charset="0"/>
            </a:rPr>
            <a:t> del </a:t>
          </a:r>
          <a:r>
            <a:rPr lang="es-ES" sz="1600" kern="1200" dirty="0" err="1">
              <a:latin typeface="Georgia" panose="02040502050405020303" pitchFamily="18" charset="0"/>
            </a:rPr>
            <a:t>professorat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és</a:t>
          </a:r>
          <a:r>
            <a:rPr lang="es-ES" sz="1600" kern="1200" dirty="0">
              <a:latin typeface="Georgia" panose="02040502050405020303" pitchFamily="18" charset="0"/>
            </a:rPr>
            <a:t> internacional </a:t>
          </a:r>
          <a:r>
            <a:rPr lang="es-ES" sz="1000" i="1" kern="1200" dirty="0">
              <a:latin typeface="Georgia" panose="02040502050405020303" pitchFamily="18" charset="0"/>
            </a:rPr>
            <a:t>(2023)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Georgia" panose="02040502050405020303" pitchFamily="18" charset="0"/>
            </a:rPr>
            <a:t>1a.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universitat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pública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espanyola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en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projecció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600" kern="1200" dirty="0" err="1">
              <a:latin typeface="Georgia" panose="02040502050405020303" pitchFamily="18" charset="0"/>
            </a:rPr>
            <a:t>internacional</a:t>
          </a:r>
          <a:r>
            <a:rPr lang="en-US" sz="1600" kern="1200" dirty="0">
              <a:latin typeface="Georgia" panose="02040502050405020303" pitchFamily="18" charset="0"/>
            </a:rPr>
            <a:t> </a:t>
          </a:r>
          <a:r>
            <a:rPr lang="en-US" sz="1000" i="1" kern="1200" dirty="0">
              <a:latin typeface="Georgia" panose="02040502050405020303" pitchFamily="18" charset="0"/>
            </a:rPr>
            <a:t>(</a:t>
          </a:r>
          <a:r>
            <a:rPr lang="en-US" sz="1000" i="1" kern="1200" dirty="0" err="1">
              <a:latin typeface="Georgia" panose="02040502050405020303" pitchFamily="18" charset="0"/>
            </a:rPr>
            <a:t>rànquing</a:t>
          </a:r>
          <a:r>
            <a:rPr lang="en-US" sz="1000" i="1" kern="1200" dirty="0">
              <a:latin typeface="Georgia" panose="02040502050405020303" pitchFamily="18" charset="0"/>
            </a:rPr>
            <a:t> THE, 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 err="1">
              <a:latin typeface="Georgia" panose="02040502050405020303" pitchFamily="18" charset="0"/>
            </a:rPr>
            <a:t>Convenis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amb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b="1" kern="1200" dirty="0">
              <a:latin typeface="Georgia" panose="02040502050405020303" pitchFamily="18" charset="0"/>
            </a:rPr>
            <a:t>28 de les 50 </a:t>
          </a:r>
          <a:r>
            <a:rPr lang="es-ES" sz="1600" kern="1200" dirty="0" err="1">
              <a:latin typeface="Georgia" panose="02040502050405020303" pitchFamily="18" charset="0"/>
            </a:rPr>
            <a:t>millors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600" kern="1200" dirty="0" err="1">
              <a:latin typeface="Georgia" panose="02040502050405020303" pitchFamily="18" charset="0"/>
            </a:rPr>
            <a:t>universitats</a:t>
          </a:r>
          <a:r>
            <a:rPr lang="es-ES" sz="1600" kern="1200" dirty="0">
              <a:latin typeface="Georgia" panose="02040502050405020303" pitchFamily="18" charset="0"/>
            </a:rPr>
            <a:t> del </a:t>
          </a:r>
          <a:r>
            <a:rPr lang="es-ES" sz="1600" kern="1200" dirty="0" err="1">
              <a:latin typeface="Georgia" panose="02040502050405020303" pitchFamily="18" charset="0"/>
            </a:rPr>
            <a:t>món</a:t>
          </a:r>
          <a:r>
            <a:rPr lang="es-ES" sz="1600" kern="1200" dirty="0">
              <a:latin typeface="Georgia" panose="02040502050405020303" pitchFamily="18" charset="0"/>
            </a:rPr>
            <a:t> </a:t>
          </a:r>
          <a:r>
            <a:rPr lang="es-ES" sz="1000" i="1" kern="1200" dirty="0">
              <a:latin typeface="Georgia" panose="02040502050405020303" pitchFamily="18" charset="0"/>
            </a:rPr>
            <a:t>(</a:t>
          </a:r>
          <a:r>
            <a:rPr lang="es-ES" sz="1000" i="1" kern="1200" dirty="0" err="1">
              <a:latin typeface="Georgia" panose="02040502050405020303" pitchFamily="18" charset="0"/>
            </a:rPr>
            <a:t>rànquing</a:t>
          </a:r>
          <a:r>
            <a:rPr lang="es-ES" sz="1000" i="1" kern="1200" dirty="0">
              <a:latin typeface="Georgia" panose="02040502050405020303" pitchFamily="18" charset="0"/>
            </a:rPr>
            <a:t> THE, 2022)</a:t>
          </a:r>
        </a:p>
      </dsp:txBody>
      <dsp:txXfrm>
        <a:off x="0" y="431175"/>
        <a:ext cx="8568952" cy="1512000"/>
      </dsp:txXfrm>
    </dsp:sp>
    <dsp:sp modelId="{45FCBF28-A59A-45DF-8ED6-A0C5FEB2442A}">
      <dsp:nvSpPr>
        <dsp:cNvPr id="0" name=""/>
        <dsp:cNvSpPr/>
      </dsp:nvSpPr>
      <dsp:spPr>
        <a:xfrm>
          <a:off x="428447" y="38775"/>
          <a:ext cx="5998266" cy="5400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Comunitat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4808" y="65136"/>
        <a:ext cx="5945544" cy="487278"/>
      </dsp:txXfrm>
    </dsp:sp>
    <dsp:sp modelId="{6F7CC585-5D61-47FD-84C9-D0FFAE474708}">
      <dsp:nvSpPr>
        <dsp:cNvPr id="0" name=""/>
        <dsp:cNvSpPr/>
      </dsp:nvSpPr>
      <dsp:spPr>
        <a:xfrm>
          <a:off x="0" y="2389576"/>
          <a:ext cx="8568952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08280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>
              <a:latin typeface="Georgia" panose="02040502050405020303" pitchFamily="18" charset="0"/>
            </a:rPr>
            <a:t>Aliances i xarxes</a:t>
          </a:r>
          <a:r>
            <a:rPr lang="ca-ES" sz="1600" kern="1200" dirty="0">
              <a:latin typeface="Georgia" panose="02040502050405020303" pitchFamily="18" charset="0"/>
            </a:rPr>
            <a:t>: </a:t>
          </a:r>
          <a:r>
            <a:rPr lang="ca-ES" sz="1600" kern="1200" dirty="0" err="1">
              <a:latin typeface="Georgia" panose="02040502050405020303" pitchFamily="18" charset="0"/>
            </a:rPr>
            <a:t>The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Guild</a:t>
          </a:r>
          <a:r>
            <a:rPr lang="ca-ES" sz="1600" kern="1200" dirty="0">
              <a:latin typeface="Georgia" panose="02040502050405020303" pitchFamily="18" charset="0"/>
            </a:rPr>
            <a:t>, EUTOPIA, </a:t>
          </a:r>
          <a:r>
            <a:rPr lang="ca-ES" sz="1600" kern="1200" dirty="0" err="1">
              <a:latin typeface="Georgia" panose="02040502050405020303" pitchFamily="18" charset="0"/>
            </a:rPr>
            <a:t>European</a:t>
          </a:r>
          <a:r>
            <a:rPr lang="ca-ES" sz="1600" kern="1200" dirty="0">
              <a:latin typeface="Georgia" panose="02040502050405020303" pitchFamily="18" charset="0"/>
            </a:rPr>
            <a:t> University </a:t>
          </a:r>
          <a:r>
            <a:rPr lang="ca-ES" sz="1600" kern="1200" dirty="0" err="1">
              <a:latin typeface="Georgia" panose="02040502050405020303" pitchFamily="18" charset="0"/>
            </a:rPr>
            <a:t>Association</a:t>
          </a:r>
          <a:r>
            <a:rPr lang="ca-ES" sz="1600" kern="1200" dirty="0">
              <a:latin typeface="Georgia" panose="02040502050405020303" pitchFamily="18" charset="0"/>
            </a:rPr>
            <a:t>, A4U i </a:t>
          </a:r>
          <a:r>
            <a:rPr lang="ca-ES" sz="1600" kern="1200" dirty="0" err="1">
              <a:latin typeface="Georgia" panose="02040502050405020303" pitchFamily="18" charset="0"/>
            </a:rPr>
            <a:t>Europaeum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Centre en Polítiques Públiques conjuntament amb la Universitat </a:t>
          </a:r>
          <a:r>
            <a:rPr lang="ca-ES" sz="1600" b="1" kern="1200" dirty="0" err="1">
              <a:latin typeface="Georgia" panose="02040502050405020303" pitchFamily="18" charset="0"/>
            </a:rPr>
            <a:t>Johns</a:t>
          </a:r>
          <a:r>
            <a:rPr lang="ca-ES" sz="1600" b="1" kern="1200" dirty="0">
              <a:latin typeface="Georgia" panose="02040502050405020303" pitchFamily="18" charset="0"/>
            </a:rPr>
            <a:t> Hopkins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000" i="1" kern="1200" dirty="0">
              <a:latin typeface="Georgia" panose="02040502050405020303" pitchFamily="18" charset="0"/>
            </a:rPr>
            <a:t>(des del 2013) </a:t>
          </a:r>
          <a:r>
            <a:rPr lang="ca-ES" sz="1600" kern="1200" dirty="0">
              <a:latin typeface="Georgia" panose="02040502050405020303" pitchFamily="18" charset="0"/>
            </a:rPr>
            <a:t>  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kern="1200" dirty="0">
              <a:latin typeface="Georgia" panose="02040502050405020303" pitchFamily="18" charset="0"/>
            </a:rPr>
            <a:t>Barcelona Centre of </a:t>
          </a:r>
          <a:r>
            <a:rPr lang="ca-ES" sz="1600" kern="1200" dirty="0" err="1">
              <a:latin typeface="Georgia" panose="02040502050405020303" pitchFamily="18" charset="0"/>
            </a:rPr>
            <a:t>European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Studies</a:t>
          </a:r>
          <a:r>
            <a:rPr lang="ca-ES" sz="1600" kern="1200" dirty="0">
              <a:latin typeface="Georgia" panose="02040502050405020303" pitchFamily="18" charset="0"/>
            </a:rPr>
            <a:t> (</a:t>
          </a:r>
          <a:r>
            <a:rPr lang="ca-ES" sz="1600" b="1" kern="1200" dirty="0">
              <a:latin typeface="Georgia" panose="02040502050405020303" pitchFamily="18" charset="0"/>
            </a:rPr>
            <a:t>BACES</a:t>
          </a:r>
          <a:r>
            <a:rPr lang="ca-ES" sz="1600" kern="1200" dirty="0">
              <a:latin typeface="Georgia" panose="02040502050405020303" pitchFamily="18" charset="0"/>
            </a:rPr>
            <a:t>), amb el segell Jean </a:t>
          </a:r>
          <a:r>
            <a:rPr lang="ca-ES" sz="1600" kern="1200" dirty="0" err="1">
              <a:latin typeface="Georgia" panose="02040502050405020303" pitchFamily="18" charset="0"/>
            </a:rPr>
            <a:t>Monnet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>
              <a:latin typeface="Georgia" panose="02040502050405020303" pitchFamily="18" charset="0"/>
            </a:rPr>
            <a:t>1 Erasmus </a:t>
          </a:r>
          <a:r>
            <a:rPr lang="ca-ES" sz="1600" b="1" kern="1200" dirty="0" err="1">
              <a:latin typeface="Georgia" panose="02040502050405020303" pitchFamily="18" charset="0"/>
            </a:rPr>
            <a:t>Mundus</a:t>
          </a:r>
          <a:r>
            <a:rPr lang="ca-ES" sz="1600" b="1" kern="1200" dirty="0">
              <a:latin typeface="Georgia" panose="02040502050405020303" pitchFamily="18" charset="0"/>
            </a:rPr>
            <a:t> </a:t>
          </a:r>
          <a:r>
            <a:rPr lang="ca-ES" sz="1600" b="0" kern="1200" dirty="0">
              <a:latin typeface="Georgia" panose="02040502050405020303" pitchFamily="18" charset="0"/>
            </a:rPr>
            <a:t>sobre IA i </a:t>
          </a:r>
          <a:r>
            <a:rPr lang="ca-ES" sz="1600" b="1" kern="1200" dirty="0">
              <a:latin typeface="Georgia" panose="02040502050405020303" pitchFamily="18" charset="0"/>
            </a:rPr>
            <a:t>5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b="1" kern="1200" dirty="0">
              <a:latin typeface="Georgia" panose="02040502050405020303" pitchFamily="18" charset="0"/>
            </a:rPr>
            <a:t>Erasmus </a:t>
          </a:r>
          <a:r>
            <a:rPr lang="ca-ES" sz="1600" b="1" kern="1200" dirty="0" err="1">
              <a:latin typeface="Georgia" panose="02040502050405020303" pitchFamily="18" charset="0"/>
            </a:rPr>
            <a:t>Mundus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Joint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Master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Degrees</a:t>
          </a:r>
          <a:r>
            <a:rPr lang="ca-ES" sz="1600" kern="1200" dirty="0">
              <a:latin typeface="Georgia" panose="02040502050405020303" pitchFamily="18" charset="0"/>
            </a:rPr>
            <a:t>, </a:t>
          </a:r>
          <a:r>
            <a:rPr lang="ca-ES" sz="1600" b="1" kern="1200" dirty="0">
              <a:latin typeface="Georgia" panose="02040502050405020303" pitchFamily="18" charset="0"/>
            </a:rPr>
            <a:t>9 titulacions dobles de màster, 2 titulacions dobles de grau </a:t>
          </a:r>
          <a:r>
            <a:rPr lang="ca-ES" sz="1600" kern="1200" dirty="0">
              <a:latin typeface="Georgia" panose="02040502050405020303" pitchFamily="18" charset="0"/>
            </a:rPr>
            <a:t>(</a:t>
          </a:r>
          <a:r>
            <a:rPr lang="ca-ES" sz="1600" kern="1200" dirty="0" err="1">
              <a:latin typeface="Georgia" panose="02040502050405020303" pitchFamily="18" charset="0"/>
            </a:rPr>
            <a:t>Kings</a:t>
          </a:r>
          <a:r>
            <a:rPr lang="ca-ES" sz="1600" kern="1200" dirty="0">
              <a:latin typeface="Georgia" panose="02040502050405020303" pitchFamily="18" charset="0"/>
            </a:rPr>
            <a:t>’ </a:t>
          </a:r>
          <a:r>
            <a:rPr lang="ca-ES" sz="1600" kern="1200" dirty="0" err="1">
              <a:latin typeface="Georgia" panose="02040502050405020303" pitchFamily="18" charset="0"/>
            </a:rPr>
            <a:t>College</a:t>
          </a:r>
          <a:r>
            <a:rPr lang="ca-ES" sz="1600" kern="1200" dirty="0">
              <a:latin typeface="Georgia" panose="02040502050405020303" pitchFamily="18" charset="0"/>
            </a:rPr>
            <a:t> de Londres i Universitat </a:t>
          </a:r>
          <a:r>
            <a:rPr lang="ca-ES" sz="1600" kern="1200" dirty="0" err="1">
              <a:latin typeface="Georgia" panose="02040502050405020303" pitchFamily="18" charset="0"/>
            </a:rPr>
            <a:t>Toulouse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Capitole</a:t>
          </a:r>
          <a:r>
            <a:rPr lang="en-GB" sz="1600" kern="1200" dirty="0">
              <a:latin typeface="Georgia" panose="02040502050405020303" pitchFamily="18" charset="0"/>
            </a:rPr>
            <a:t>)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spc="-50" baseline="0" dirty="0">
              <a:latin typeface="Georgia" panose="02040502050405020303" pitchFamily="18" charset="0"/>
            </a:rPr>
            <a:t>Programes internacionals</a:t>
          </a:r>
          <a:r>
            <a:rPr lang="ca-ES" sz="1600" kern="1200" spc="-50" baseline="0" dirty="0">
              <a:latin typeface="Georgia" panose="02040502050405020303" pitchFamily="18" charset="0"/>
            </a:rPr>
            <a:t>: Barcelona International </a:t>
          </a:r>
          <a:r>
            <a:rPr lang="ca-ES" sz="1600" kern="1200" spc="-50" baseline="0" dirty="0" err="1">
              <a:latin typeface="Georgia" panose="02040502050405020303" pitchFamily="18" charset="0"/>
            </a:rPr>
            <a:t>Summer</a:t>
          </a:r>
          <a:r>
            <a:rPr lang="ca-ES" sz="1600" kern="1200" spc="-50" baseline="0" dirty="0">
              <a:latin typeface="Georgia" panose="02040502050405020303" pitchFamily="18" charset="0"/>
            </a:rPr>
            <a:t> </a:t>
          </a:r>
          <a:r>
            <a:rPr lang="ca-ES" sz="1600" kern="1200" spc="-50" baseline="0" dirty="0" err="1">
              <a:latin typeface="Georgia" panose="02040502050405020303" pitchFamily="18" charset="0"/>
            </a:rPr>
            <a:t>School</a:t>
          </a:r>
          <a:r>
            <a:rPr lang="ca-ES" sz="1600" kern="1200" spc="-50" baseline="0" dirty="0">
              <a:latin typeface="Georgia" panose="02040502050405020303" pitchFamily="18" charset="0"/>
            </a:rPr>
            <a:t> (</a:t>
          </a:r>
          <a:r>
            <a:rPr lang="ca-ES" sz="1600" b="1" kern="1200" spc="-50" baseline="0" dirty="0">
              <a:latin typeface="Georgia" panose="02040502050405020303" pitchFamily="18" charset="0"/>
            </a:rPr>
            <a:t>BISS</a:t>
          </a:r>
          <a:r>
            <a:rPr lang="ca-ES" sz="1600" kern="1200" spc="-50" baseline="0" dirty="0">
              <a:latin typeface="Georgia" panose="02040502050405020303" pitchFamily="18" charset="0"/>
            </a:rPr>
            <a:t>), </a:t>
          </a:r>
          <a:r>
            <a:rPr lang="es-ES" sz="1600" kern="1200" spc="-50" baseline="0" dirty="0">
              <a:latin typeface="Georgia" panose="02040502050405020303" pitchFamily="18" charset="0"/>
            </a:rPr>
            <a:t>Barcelona </a:t>
          </a:r>
          <a:r>
            <a:rPr lang="es-ES" sz="1600" kern="1200" spc="-50" baseline="0" dirty="0" err="1">
              <a:latin typeface="Georgia" panose="02040502050405020303" pitchFamily="18" charset="0"/>
            </a:rPr>
            <a:t>Program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for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Studies</a:t>
          </a:r>
          <a:r>
            <a:rPr lang="es-ES" sz="1600" kern="1200" spc="-50" baseline="0" dirty="0">
              <a:latin typeface="Georgia" panose="02040502050405020303" pitchFamily="18" charset="0"/>
            </a:rPr>
            <a:t> (</a:t>
          </a:r>
          <a:r>
            <a:rPr lang="es-ES" sz="1600" b="1" kern="1200" spc="-50" baseline="0" dirty="0" err="1">
              <a:latin typeface="Georgia" panose="02040502050405020303" pitchFamily="18" charset="0"/>
            </a:rPr>
            <a:t>BaPIS</a:t>
          </a:r>
          <a:r>
            <a:rPr lang="es-ES" sz="1600" kern="1200" spc="-50" baseline="0" dirty="0">
              <a:latin typeface="Georgia" panose="02040502050405020303" pitchFamily="18" charset="0"/>
            </a:rPr>
            <a:t>)</a:t>
          </a:r>
          <a:r>
            <a:rPr lang="ca-ES" sz="1600" kern="1200" spc="-50" baseline="0" dirty="0">
              <a:latin typeface="Georgia" panose="02040502050405020303" pitchFamily="18" charset="0"/>
            </a:rPr>
            <a:t> i </a:t>
          </a:r>
          <a:r>
            <a:rPr lang="ca-ES" sz="1600" b="0" kern="1200" spc="-50" baseline="0" dirty="0">
              <a:latin typeface="Georgia" panose="02040502050405020303" pitchFamily="18" charset="0"/>
            </a:rPr>
            <a:t>International Business </a:t>
          </a:r>
          <a:r>
            <a:rPr lang="ca-ES" sz="1600" b="0" kern="1200" spc="-50" baseline="0" dirty="0" err="1">
              <a:latin typeface="Georgia" panose="02040502050405020303" pitchFamily="18" charset="0"/>
            </a:rPr>
            <a:t>Program</a:t>
          </a:r>
          <a:r>
            <a:rPr lang="ca-ES" sz="1600" b="0" kern="1200" spc="-50" baseline="0" dirty="0">
              <a:latin typeface="Georgia" panose="02040502050405020303" pitchFamily="18" charset="0"/>
            </a:rPr>
            <a:t> </a:t>
          </a:r>
          <a:r>
            <a:rPr lang="ca-ES" sz="1600" b="1" kern="1200" spc="-50" baseline="0" dirty="0">
              <a:latin typeface="Georgia" panose="02040502050405020303" pitchFamily="18" charset="0"/>
            </a:rPr>
            <a:t>(IBP</a:t>
          </a:r>
          <a:r>
            <a:rPr lang="ca-ES" sz="1600" b="0" kern="1200" spc="-50" baseline="0" dirty="0">
              <a:latin typeface="Georgia" panose="02040502050405020303" pitchFamily="18" charset="0"/>
            </a:rPr>
            <a:t>, amb ESCI</a:t>
          </a:r>
          <a:r>
            <a:rPr lang="ca-ES" sz="1600" b="1" kern="1200" spc="-50" baseline="0" dirty="0">
              <a:latin typeface="Georgia" panose="02040502050405020303" pitchFamily="18" charset="0"/>
            </a:rPr>
            <a:t>)</a:t>
          </a:r>
          <a:endParaRPr lang="es-ES" sz="1600" b="1" kern="1200" spc="-50" baseline="0" dirty="0">
            <a:latin typeface="Georgia" panose="02040502050405020303" pitchFamily="18" charset="0"/>
          </a:endParaRPr>
        </a:p>
      </dsp:txBody>
      <dsp:txXfrm>
        <a:off x="0" y="2389576"/>
        <a:ext cx="8568952" cy="2772000"/>
      </dsp:txXfrm>
    </dsp:sp>
    <dsp:sp modelId="{7182F0B0-E340-4B70-997E-7BECB46F099A}">
      <dsp:nvSpPr>
        <dsp:cNvPr id="0" name=""/>
        <dsp:cNvSpPr/>
      </dsp:nvSpPr>
      <dsp:spPr>
        <a:xfrm>
          <a:off x="428447" y="1997175"/>
          <a:ext cx="5998266" cy="5400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Projectes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innovadors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4808" y="2023536"/>
        <a:ext cx="5945544" cy="48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5A50F-2A24-474A-BEF5-AF4D958C43B9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FD446-97F3-4922-9350-8BCCFC98C03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12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B00E9-71CA-4555-A1CD-B4F0F3F0F45C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40AE3-64DD-4C21-B436-D7881A5390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10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40AE3-64DD-4C21-B436-D7881A53907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69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19389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ca-ES" sz="40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ca-ES" sz="4000" dirty="0">
                <a:solidFill>
                  <a:srgbClr val="C00000"/>
                </a:solidFill>
                <a:latin typeface="Georgia" pitchFamily="18" charset="0"/>
              </a:rPr>
              <a:t>P</a:t>
            </a:r>
            <a:r>
              <a:rPr lang="es-ES" sz="4000" dirty="0" err="1">
                <a:solidFill>
                  <a:srgbClr val="C00000"/>
                </a:solidFill>
                <a:latin typeface="Georgia" pitchFamily="18" charset="0"/>
              </a:rPr>
              <a:t>resentació</a:t>
            </a:r>
            <a:r>
              <a:rPr lang="es-ES" sz="4000" dirty="0">
                <a:solidFill>
                  <a:srgbClr val="C00000"/>
                </a:solidFill>
                <a:latin typeface="Georgia" pitchFamily="18" charset="0"/>
              </a:rPr>
              <a:t> institucional</a:t>
            </a:r>
          </a:p>
          <a:p>
            <a:endParaRPr lang="es-ES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 err="1">
                <a:solidFill>
                  <a:srgbClr val="C00000"/>
                </a:solidFill>
                <a:latin typeface="Georgia" pitchFamily="18" charset="0"/>
              </a:rPr>
              <a:t>Març</a:t>
            </a:r>
            <a:r>
              <a:rPr lang="es-ES" dirty="0">
                <a:solidFill>
                  <a:srgbClr val="C00000"/>
                </a:solidFill>
                <a:latin typeface="Georgia" pitchFamily="18" charset="0"/>
              </a:rPr>
              <a:t>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internacional: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837344281"/>
              </p:ext>
            </p:extLst>
          </p:nvPr>
        </p:nvGraphicFramePr>
        <p:xfrm>
          <a:off x="323528" y="1196752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49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internacional: mapa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convenis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ca-ES" sz="1400" dirty="0">
                <a:solidFill>
                  <a:srgbClr val="C00000"/>
                </a:solidFill>
                <a:latin typeface="Verdana" pitchFamily="34" charset="0"/>
              </a:rPr>
              <a:t>(2022)</a:t>
            </a:r>
            <a:endParaRPr lang="es-ES" sz="1400" dirty="0">
              <a:solidFill>
                <a:srgbClr val="C00000"/>
              </a:solidFill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57341"/>
            <a:ext cx="8964488" cy="416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91012"/>
              </p:ext>
            </p:extLst>
          </p:nvPr>
        </p:nvGraphicFramePr>
        <p:xfrm>
          <a:off x="1392102" y="3138761"/>
          <a:ext cx="1872208" cy="3435944"/>
        </p:xfrm>
        <a:graphic>
          <a:graphicData uri="http://schemas.openxmlformats.org/drawingml/2006/table">
            <a:tbl>
              <a:tblPr/>
              <a:tblGrid>
                <a:gridCol w="142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AMÈRICA LLATINA (80)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4525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Mèxic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Xile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Cuba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Colòmbia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3346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679636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Uruguai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Equador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42363"/>
                  </a:ext>
                </a:extLst>
              </a:tr>
              <a:tr h="26659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Bolívia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just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Rep.</a:t>
                      </a:r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Dominicana</a:t>
                      </a:r>
                    </a:p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Costa</a:t>
                      </a:r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Rica</a:t>
                      </a:r>
                    </a:p>
                    <a:p>
                      <a:pPr algn="l" fontAlgn="b"/>
                      <a:r>
                        <a:rPr lang="ca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Puerto Rico</a:t>
                      </a:r>
                      <a:endParaRPr lang="ca-ES" sz="1200" b="0" i="0" u="none" strike="noStrike" noProof="0" dirty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Veneçuela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85830"/>
              </p:ext>
            </p:extLst>
          </p:nvPr>
        </p:nvGraphicFramePr>
        <p:xfrm>
          <a:off x="4139952" y="4437112"/>
          <a:ext cx="2808312" cy="1722120"/>
        </p:xfrm>
        <a:graphic>
          <a:graphicData uri="http://schemas.openxmlformats.org/drawingml/2006/table">
            <a:tbl>
              <a:tblPr/>
              <a:tblGrid>
                <a:gridCol w="9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88">
                  <a:extLst>
                    <a:ext uri="{9D8B030D-6E8A-4147-A177-3AD203B41FA5}">
                      <a16:colId xmlns:a16="http://schemas.microsoft.com/office/drawing/2014/main" val="3002604174"/>
                    </a:ext>
                  </a:extLst>
                </a:gridCol>
                <a:gridCol w="1041271">
                  <a:extLst>
                    <a:ext uri="{9D8B030D-6E8A-4147-A177-3AD203B41FA5}">
                      <a16:colId xmlns:a16="http://schemas.microsoft.com/office/drawing/2014/main" val="2458000349"/>
                    </a:ext>
                  </a:extLst>
                </a:gridCol>
                <a:gridCol w="41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ÀFRICA I ORIENT MITJÀ </a:t>
                      </a:r>
                    </a:p>
                    <a:p>
                      <a:pPr algn="ctr" fontAlgn="b"/>
                      <a:r>
                        <a:rPr lang="ca-ES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Marroc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82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Turquia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Tuníssia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90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Botsuana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Palestina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26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Sud-àfrica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Emirats Àrabs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Namíbia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Etiopía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Líban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Nigèria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306624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52947"/>
              </p:ext>
            </p:extLst>
          </p:nvPr>
        </p:nvGraphicFramePr>
        <p:xfrm>
          <a:off x="683568" y="2087512"/>
          <a:ext cx="1944216" cy="760095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AMÈRICA</a:t>
                      </a:r>
                      <a:r>
                        <a:rPr lang="ca-ES" sz="1200" b="1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DEL NORD</a:t>
                      </a:r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(50)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Estats Units d’Amèrica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Canadà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7655"/>
              </p:ext>
            </p:extLst>
          </p:nvPr>
        </p:nvGraphicFramePr>
        <p:xfrm>
          <a:off x="7367054" y="3573016"/>
          <a:ext cx="1475655" cy="3068955"/>
        </p:xfrm>
        <a:graphic>
          <a:graphicData uri="http://schemas.openxmlformats.org/drawingml/2006/table">
            <a:tbl>
              <a:tblPr/>
              <a:tblGrid>
                <a:gridCol w="114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ÀSIA PACÍFIC (64)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Xina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00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Índia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Japó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38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Indonèsia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7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Austràlia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Corea del Sud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Tailàndia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976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Malàisia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7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41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Filipines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Nova Zelanda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Singapur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556928"/>
              </p:ext>
            </p:extLst>
          </p:nvPr>
        </p:nvGraphicFramePr>
        <p:xfrm>
          <a:off x="4499992" y="1024506"/>
          <a:ext cx="2808312" cy="2875406"/>
        </p:xfrm>
        <a:graphic>
          <a:graphicData uri="http://schemas.openxmlformats.org/drawingml/2006/table">
            <a:tbl>
              <a:tblPr/>
              <a:tblGrid>
                <a:gridCol w="91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EUROPA </a:t>
                      </a:r>
                    </a:p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(249)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França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Regne Unit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Polònia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Alemanya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Itàlia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República Txeca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Holanda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Grècia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Bèlgica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Letònia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Rússia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Àustria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Hongria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Suïssa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Croàcia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Suècia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Eslovènia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Noruega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Estònia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Dinamarca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Sèrbia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Finlàndia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Islàndia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jove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1640" y="2132857"/>
            <a:ext cx="640871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La UPF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és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una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universitat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Georgia" pitchFamily="18" charset="0"/>
              </a:rPr>
              <a:t>pública, internacional i intensiva en recerca. 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Fundada el 1990, en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poc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temps</a:t>
            </a:r>
            <a:r>
              <a:rPr lang="es-ES" sz="20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s'ha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situat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al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nivell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de les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millors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universitats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Georgia" pitchFamily="18" charset="0"/>
              </a:rPr>
              <a:t>europees</a:t>
            </a:r>
            <a:endParaRPr lang="ca-ES" sz="2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qualitat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4" name="Agrupa 10"/>
          <p:cNvGrpSpPr/>
          <p:nvPr/>
        </p:nvGrpSpPr>
        <p:grpSpPr>
          <a:xfrm>
            <a:off x="995673" y="1988840"/>
            <a:ext cx="7680783" cy="3140668"/>
            <a:chOff x="1278097" y="1270516"/>
            <a:chExt cx="7838354" cy="3140668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41245" y="1270516"/>
              <a:ext cx="6575206" cy="3140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Rànquing </a:t>
              </a:r>
              <a:r>
                <a:rPr lang="ca-ES" sz="1600" i="1" dirty="0" err="1">
                  <a:latin typeface="Georgia" pitchFamily="18" charset="0"/>
                </a:rPr>
                <a:t>Times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Higher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Education</a:t>
              </a:r>
              <a:r>
                <a:rPr lang="ca-ES" sz="1600" i="1" dirty="0">
                  <a:latin typeface="Georgia" pitchFamily="18" charset="0"/>
                </a:rPr>
                <a:t>  </a:t>
              </a:r>
              <a:r>
                <a:rPr lang="ca-ES" sz="1600" dirty="0">
                  <a:latin typeface="Georgia" pitchFamily="18" charset="0"/>
                </a:rPr>
                <a:t>(2023): </a:t>
              </a:r>
            </a:p>
            <a:p>
              <a:pPr marL="641350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533400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18</a:t>
              </a:r>
              <a:r>
                <a:rPr lang="es-ES" sz="1600" dirty="0">
                  <a:latin typeface="Georgia" pitchFamily="18" charset="0"/>
                </a:rPr>
                <a:t>a.  </a:t>
              </a:r>
              <a:r>
                <a:rPr lang="es-ES" sz="1600" dirty="0" err="1">
                  <a:latin typeface="Georgia" pitchFamily="18" charset="0"/>
                </a:rPr>
                <a:t>millor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universitat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jove</a:t>
              </a:r>
              <a:r>
                <a:rPr lang="es-ES" sz="1600" dirty="0">
                  <a:latin typeface="Georgia" pitchFamily="18" charset="0"/>
                </a:rPr>
                <a:t> del </a:t>
              </a:r>
              <a:r>
                <a:rPr lang="es-ES" sz="1600" dirty="0" err="1">
                  <a:latin typeface="Georgia" pitchFamily="18" charset="0"/>
                </a:rPr>
                <a:t>món</a:t>
              </a:r>
              <a:endParaRPr lang="es-ES" sz="1600" dirty="0">
                <a:latin typeface="Georgia" pitchFamily="18" charset="0"/>
              </a:endParaRP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r>
                <a:rPr lang="ca-ES" sz="1600" dirty="0">
                  <a:latin typeface="Georgia" pitchFamily="18" charset="0"/>
                </a:rPr>
                <a:t>	</a:t>
              </a: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U-</a:t>
              </a:r>
              <a:r>
                <a:rPr lang="ca-ES" sz="1600" dirty="0" err="1">
                  <a:latin typeface="Georgia" pitchFamily="18" charset="0"/>
                </a:rPr>
                <a:t>Multirank</a:t>
              </a:r>
              <a:r>
                <a:rPr lang="ca-ES" sz="1600" dirty="0">
                  <a:latin typeface="Georgia" pitchFamily="18" charset="0"/>
                </a:rPr>
                <a:t> (promogut per la CE, 2022)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1a. universitat espanyola i 4a. a Europa</a:t>
              </a: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6700" algn="l"/>
                </a:tabLst>
              </a:pPr>
              <a:r>
                <a:rPr lang="es-ES" sz="1600" dirty="0">
                  <a:latin typeface="Georgia" pitchFamily="18" charset="0"/>
                </a:rPr>
                <a:t>U-Ranking (</a:t>
              </a:r>
              <a:r>
                <a:rPr lang="es-ES" sz="1600" dirty="0" err="1">
                  <a:latin typeface="Georgia" pitchFamily="18" charset="0"/>
                </a:rPr>
                <a:t>Fundació</a:t>
              </a:r>
              <a:r>
                <a:rPr lang="es-ES" sz="1600" dirty="0">
                  <a:latin typeface="Georgia" pitchFamily="18" charset="0"/>
                </a:rPr>
                <a:t> BBVA i </a:t>
              </a:r>
              <a:r>
                <a:rPr lang="es-ES" sz="1600" dirty="0" err="1">
                  <a:latin typeface="Georgia" pitchFamily="18" charset="0"/>
                </a:rPr>
                <a:t>Ivie</a:t>
              </a:r>
              <a:r>
                <a:rPr lang="es-ES" sz="1600" dirty="0">
                  <a:latin typeface="Georgia" pitchFamily="18" charset="0"/>
                </a:rPr>
                <a:t>, 2023): 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es-ES" sz="1600" dirty="0">
                  <a:latin typeface="Georgia" pitchFamily="18" charset="0"/>
                </a:rPr>
                <a:t>1a. </a:t>
              </a:r>
              <a:r>
                <a:rPr lang="es-ES" sz="1600" dirty="0" err="1">
                  <a:latin typeface="Georgia" pitchFamily="18" charset="0"/>
                </a:rPr>
                <a:t>universitat</a:t>
              </a:r>
              <a:r>
                <a:rPr lang="es-ES" sz="1600" dirty="0">
                  <a:latin typeface="Georgia" pitchFamily="18" charset="0"/>
                </a:rPr>
                <a:t> </a:t>
              </a:r>
              <a:r>
                <a:rPr lang="es-ES" sz="1600" dirty="0" err="1">
                  <a:latin typeface="Georgia" pitchFamily="18" charset="0"/>
                </a:rPr>
                <a:t>espanyola</a:t>
              </a:r>
              <a:r>
                <a:rPr lang="es-ES" sz="1600" dirty="0">
                  <a:latin typeface="Georgia" pitchFamily="18" charset="0"/>
                </a:rPr>
                <a:t> des del 2013</a:t>
              </a:r>
            </a:p>
          </p:txBody>
        </p:sp>
        <p:pic>
          <p:nvPicPr>
            <p:cNvPr id="6" name="Picture 9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8474"/>
            <a:stretch/>
          </p:blipFill>
          <p:spPr bwMode="auto">
            <a:xfrm>
              <a:off x="1278097" y="1270516"/>
              <a:ext cx="857256" cy="80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375" t="5889" r="9476" b="5136"/>
            <a:stretch/>
          </p:blipFill>
          <p:spPr bwMode="auto">
            <a:xfrm>
              <a:off x="1312393" y="3500645"/>
              <a:ext cx="675989" cy="866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4AB88CAE-FB75-6DC5-E767-FBF229CF4D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65" y="3322471"/>
            <a:ext cx="1275112" cy="4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484784"/>
            <a:ext cx="7560840" cy="40934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Grau:</a:t>
            </a:r>
            <a:r>
              <a:rPr lang="es-ES" sz="2000" dirty="0">
                <a:latin typeface="Georgia" panose="02040502050405020303" pitchFamily="18" charset="0"/>
              </a:rPr>
              <a:t> 10.115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27 programes </a:t>
            </a:r>
          </a:p>
          <a:p>
            <a:pPr marL="355600">
              <a:buClr>
                <a:srgbClr val="C00000"/>
              </a:buClr>
            </a:pPr>
            <a:r>
              <a:rPr lang="es-ES" sz="2000" dirty="0">
                <a:latin typeface="Georgia" panose="02040502050405020303" pitchFamily="18" charset="0"/>
              </a:rPr>
              <a:t>(</a:t>
            </a:r>
            <a:r>
              <a:rPr lang="es-ES" sz="2000" dirty="0" err="1">
                <a:latin typeface="Georgia" panose="02040502050405020303" pitchFamily="18" charset="0"/>
              </a:rPr>
              <a:t>Grup</a:t>
            </a:r>
            <a:r>
              <a:rPr lang="es-ES" sz="2000" dirty="0">
                <a:latin typeface="Georgia" panose="02040502050405020303" pitchFamily="18" charset="0"/>
              </a:rPr>
              <a:t> UPF: 15.063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51 programes)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Màster</a:t>
            </a:r>
            <a:r>
              <a:rPr lang="es-ES" sz="2000" b="1" dirty="0">
                <a:latin typeface="Georgia" panose="02040502050405020303" pitchFamily="18" charset="0"/>
              </a:rPr>
              <a:t> </a:t>
            </a:r>
            <a:r>
              <a:rPr lang="es-ES" sz="2000" b="1" dirty="0" err="1">
                <a:latin typeface="Georgia" panose="02040502050405020303" pitchFamily="18" charset="0"/>
              </a:rPr>
              <a:t>universitari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1.358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33 programes (</a:t>
            </a:r>
            <a:r>
              <a:rPr lang="es-ES" sz="2000" dirty="0" err="1">
                <a:latin typeface="Georgia" panose="02040502050405020303" pitchFamily="18" charset="0"/>
              </a:rPr>
              <a:t>Grup</a:t>
            </a:r>
            <a:r>
              <a:rPr lang="es-ES" sz="2000" dirty="0">
                <a:latin typeface="Georgia" panose="02040502050405020303" pitchFamily="18" charset="0"/>
              </a:rPr>
              <a:t> UPF: 4.004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69 programes)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Màster</a:t>
            </a:r>
            <a:r>
              <a:rPr lang="es-ES" sz="2000" b="1" dirty="0">
                <a:latin typeface="Georgia" panose="02040502050405020303" pitchFamily="18" charset="0"/>
              </a:rPr>
              <a:t> propi: </a:t>
            </a:r>
            <a:r>
              <a:rPr lang="es-ES" sz="2000" dirty="0">
                <a:latin typeface="Georgia" panose="02040502050405020303" pitchFamily="18" charset="0"/>
              </a:rPr>
              <a:t>419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23 programes</a:t>
            </a: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Doctorat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1.318 </a:t>
            </a:r>
            <a:r>
              <a:rPr lang="es-ES" sz="2000" dirty="0" err="1">
                <a:latin typeface="Georgia" panose="02040502050405020303" pitchFamily="18" charset="0"/>
              </a:rPr>
              <a:t>estudiants</a:t>
            </a:r>
            <a:r>
              <a:rPr lang="es-ES" sz="2000" dirty="0">
                <a:latin typeface="Georgia" panose="02040502050405020303" pitchFamily="18" charset="0"/>
              </a:rPr>
              <a:t> en 9 programes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</a:t>
            </a:r>
            <a:r>
              <a:rPr lang="es-ES" sz="2000" b="1" dirty="0" err="1">
                <a:latin typeface="Georgia" panose="02040502050405020303" pitchFamily="18" charset="0"/>
              </a:rPr>
              <a:t>docent</a:t>
            </a:r>
            <a:r>
              <a:rPr lang="es-ES" sz="2000" b="1" dirty="0">
                <a:latin typeface="Georgia" panose="02040502050405020303" pitchFamily="18" charset="0"/>
              </a:rPr>
              <a:t> i investigador ETC:</a:t>
            </a:r>
            <a:r>
              <a:rPr lang="es-ES" sz="2000" dirty="0">
                <a:latin typeface="Georgia" panose="02040502050405020303" pitchFamily="18" charset="0"/>
              </a:rPr>
              <a:t> 1.181 </a:t>
            </a:r>
          </a:p>
          <a:p>
            <a:pPr marL="355600">
              <a:buClr>
                <a:srgbClr val="C00000"/>
              </a:buClr>
            </a:pPr>
            <a:r>
              <a:rPr lang="es-ES" sz="2000" dirty="0">
                <a:latin typeface="Georgia" panose="02040502050405020303" pitchFamily="18" charset="0"/>
              </a:rPr>
              <a:t>(</a:t>
            </a:r>
            <a:r>
              <a:rPr lang="es-ES" sz="2000" dirty="0" err="1">
                <a:latin typeface="Georgia" panose="02040502050405020303" pitchFamily="18" charset="0"/>
              </a:rPr>
              <a:t>Professorat</a:t>
            </a:r>
            <a:r>
              <a:rPr lang="es-ES" sz="2000" dirty="0">
                <a:latin typeface="Georgia" panose="02040502050405020303" pitchFamily="18" charset="0"/>
              </a:rPr>
              <a:t> </a:t>
            </a:r>
            <a:r>
              <a:rPr lang="es-ES" sz="2000" dirty="0" err="1">
                <a:latin typeface="Georgia" panose="02040502050405020303" pitchFamily="18" charset="0"/>
              </a:rPr>
              <a:t>permanent</a:t>
            </a:r>
            <a:r>
              <a:rPr lang="es-ES" sz="2000" dirty="0">
                <a:latin typeface="Georgia" panose="02040502050405020303" pitchFamily="18" charset="0"/>
              </a:rPr>
              <a:t>: 328)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</a:t>
            </a:r>
            <a:r>
              <a:rPr lang="es-ES" sz="2000" b="1" dirty="0" err="1">
                <a:latin typeface="Georgia" panose="02040502050405020303" pitchFamily="18" charset="0"/>
              </a:rPr>
              <a:t>d'administració</a:t>
            </a:r>
            <a:r>
              <a:rPr lang="es-ES" sz="2000" b="1" dirty="0">
                <a:latin typeface="Georgia" panose="02040502050405020303" pitchFamily="18" charset="0"/>
              </a:rPr>
              <a:t> i </a:t>
            </a:r>
            <a:r>
              <a:rPr lang="es-ES" sz="2000" b="1" dirty="0" err="1">
                <a:latin typeface="Georgia" panose="02040502050405020303" pitchFamily="18" charset="0"/>
              </a:rPr>
              <a:t>serveis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 790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Pressupost</a:t>
            </a:r>
            <a:r>
              <a:rPr lang="es-ES" sz="2000" b="1" dirty="0">
                <a:latin typeface="Georgia" panose="02040502050405020303" pitchFamily="18" charset="0"/>
              </a:rPr>
              <a:t> 2024:</a:t>
            </a:r>
            <a:r>
              <a:rPr lang="es-ES" sz="2000" dirty="0">
                <a:latin typeface="Georgia" panose="02040502050405020303" pitchFamily="18" charset="0"/>
              </a:rPr>
              <a:t> 173 M€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 err="1">
                <a:latin typeface="Georgia" panose="02040502050405020303" pitchFamily="18" charset="0"/>
              </a:rPr>
              <a:t>Instal·lacions</a:t>
            </a:r>
            <a:r>
              <a:rPr lang="es-ES" sz="2000" b="1" dirty="0">
                <a:latin typeface="Georgia" panose="02040502050405020303" pitchFamily="18" charset="0"/>
              </a:rPr>
              <a:t> </a:t>
            </a:r>
            <a:r>
              <a:rPr lang="es-ES" sz="2000" b="1" dirty="0" err="1">
                <a:latin typeface="Georgia" panose="02040502050405020303" pitchFamily="18" charset="0"/>
              </a:rPr>
              <a:t>principals</a:t>
            </a:r>
            <a:r>
              <a:rPr lang="es-ES" sz="2000" b="1" dirty="0">
                <a:latin typeface="Georgia" panose="02040502050405020303" pitchFamily="18" charset="0"/>
              </a:rPr>
              <a:t>:</a:t>
            </a:r>
            <a:r>
              <a:rPr lang="es-ES" sz="2000" dirty="0">
                <a:latin typeface="Georgia" panose="02040502050405020303" pitchFamily="18" charset="0"/>
              </a:rPr>
              <a:t> 3 campus i 2 </a:t>
            </a:r>
            <a:r>
              <a:rPr lang="es-ES" sz="2000" dirty="0" err="1">
                <a:latin typeface="Georgia" panose="02040502050405020303" pitchFamily="18" charset="0"/>
              </a:rPr>
              <a:t>parcs</a:t>
            </a:r>
            <a:r>
              <a:rPr lang="es-ES" sz="2000" dirty="0">
                <a:latin typeface="Georgia" panose="02040502050405020303" pitchFamily="18" charset="0"/>
              </a:rPr>
              <a:t> de recerca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Dimensions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principals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ca-ES" sz="2200" dirty="0">
                <a:solidFill>
                  <a:srgbClr val="C00000"/>
                </a:solidFill>
                <a:latin typeface="Verdana" pitchFamily="34" charset="0"/>
              </a:rPr>
              <a:t>(curs 2023-2024)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urbana, </a:t>
            </a:r>
          </a:p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amb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tres campus al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cor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Barcelona</a:t>
            </a:r>
          </a:p>
        </p:txBody>
      </p:sp>
      <p:grpSp>
        <p:nvGrpSpPr>
          <p:cNvPr id="6" name="1 Grupo"/>
          <p:cNvGrpSpPr/>
          <p:nvPr/>
        </p:nvGrpSpPr>
        <p:grpSpPr>
          <a:xfrm rot="5400000">
            <a:off x="1969815" y="-161503"/>
            <a:ext cx="5158328" cy="7874838"/>
            <a:chOff x="0" y="0"/>
            <a:chExt cx="5852160" cy="8405165"/>
          </a:xfrm>
        </p:grpSpPr>
        <p:pic>
          <p:nvPicPr>
            <p:cNvPr id="7" name="Imatge 1" descr="C:\Documents and Settings\U54396\Mis documentos\Docu_temes\Prezzi\Prezzi UPF\mapa bcn3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918" y="2585924"/>
              <a:ext cx="5786323" cy="585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tge 2" descr="C:\Documents and Settings\U54396\Mis documentos\Docu_temes\Shanghai\Fotos\PRBB.jp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3613708" y="351130"/>
              <a:ext cx="2589581" cy="188732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tge 3" descr="C:\Documents and Settings\U54396\Mis documentos\Docu_temes\Shanghai\Fotos\Poblenou Campus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36500" y="336500"/>
              <a:ext cx="2589581" cy="191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tge 5" descr="C:\Documents and Settings\U54396\Mis documentos\Docu_temes\Shanghai\Fotos\Ciutadella Campus (aerial)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1649577" y="310896"/>
              <a:ext cx="2589581" cy="196778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 rot="5400000">
            <a:off x="1213224" y="3727704"/>
            <a:ext cx="576000" cy="1224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de la Ciutadella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5400000">
            <a:off x="1151592" y="5049208"/>
            <a:ext cx="576000" cy="108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del Mar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5400000">
            <a:off x="3833872" y="1231808"/>
            <a:ext cx="612000" cy="144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del Poblenou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 rot="5400000">
            <a:off x="1529592" y="727808"/>
            <a:ext cx="900000" cy="2448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Comunicació</a:t>
            </a:r>
          </a:p>
          <a:p>
            <a:pPr marL="177800" indent="-177800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Enginyeries i TIC</a:t>
            </a:r>
            <a:endParaRPr lang="es-ES" sz="1200" b="1" dirty="0">
              <a:latin typeface="Georgia"/>
              <a:ea typeface="Calibri"/>
              <a:cs typeface="Times New Roman"/>
            </a:endParaRP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Traducció i C. Llenguatge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 rot="5400000">
            <a:off x="3544694" y="3151572"/>
            <a:ext cx="1406535" cy="2376264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Economia i Empresa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Humanitats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C. Polítiques i Socials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Dret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5400000">
            <a:off x="3401784" y="4599208"/>
            <a:ext cx="432000" cy="1980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Medicina i </a:t>
            </a:r>
            <a:r>
              <a:rPr lang="es-ES" sz="1200" b="1" dirty="0" err="1">
                <a:latin typeface="Georgia"/>
                <a:ea typeface="Calibri"/>
                <a:cs typeface="Times New Roman"/>
              </a:rPr>
              <a:t>Ciències</a:t>
            </a:r>
            <a:r>
              <a:rPr lang="ca-ES" sz="1200" b="1" dirty="0">
                <a:latin typeface="Georgia"/>
                <a:ea typeface="Calibri"/>
                <a:cs typeface="Times New Roman"/>
              </a:rPr>
              <a:t> de la Vida</a:t>
            </a:r>
          </a:p>
        </p:txBody>
      </p:sp>
    </p:spTree>
    <p:extLst>
      <p:ext uri="{BB962C8B-B14F-4D97-AF65-F5344CB8AC3E}">
        <p14:creationId xmlns:p14="http://schemas.microsoft.com/office/powerpoint/2010/main" val="329906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7532" y="2118335"/>
            <a:ext cx="7560840" cy="224676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Docència</a:t>
            </a:r>
            <a:r>
              <a:rPr lang="es-ES" sz="2800" dirty="0">
                <a:latin typeface="Georgia" panose="02040502050405020303" pitchFamily="18" charset="0"/>
              </a:rPr>
              <a:t> de </a:t>
            </a:r>
            <a:r>
              <a:rPr lang="es-ES" sz="2800" dirty="0" err="1">
                <a:latin typeface="Georgia" panose="02040502050405020303" pitchFamily="18" charset="0"/>
              </a:rPr>
              <a:t>qualitat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Recerca </a:t>
            </a:r>
            <a:r>
              <a:rPr lang="es-ES" sz="2800" dirty="0" err="1">
                <a:latin typeface="Georgia" panose="02040502050405020303" pitchFamily="18" charset="0"/>
              </a:rPr>
              <a:t>d’excel·lència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Vocació</a:t>
            </a:r>
            <a:r>
              <a:rPr lang="es-ES" sz="2800" dirty="0">
                <a:latin typeface="Georgia" panose="02040502050405020303" pitchFamily="18" charset="0"/>
              </a:rPr>
              <a:t> internacional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El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model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UPF</a:t>
            </a:r>
          </a:p>
        </p:txBody>
      </p:sp>
    </p:spTree>
    <p:extLst>
      <p:ext uri="{BB962C8B-B14F-4D97-AF65-F5344CB8AC3E}">
        <p14:creationId xmlns:p14="http://schemas.microsoft.com/office/powerpoint/2010/main" val="2380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Docència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qualitat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41423399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256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Recerca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d’excel·lència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captació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fons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competitius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95369" y="4397396"/>
            <a:ext cx="3873742" cy="2000548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atin typeface="Georgia" panose="02040502050405020303" pitchFamily="18" charset="0"/>
              </a:rPr>
              <a:t>Màxima</a:t>
            </a:r>
            <a:r>
              <a:rPr lang="es-ES" sz="1600" b="1" dirty="0">
                <a:latin typeface="Georgia" panose="02040502050405020303" pitchFamily="18" charset="0"/>
              </a:rPr>
              <a:t> </a:t>
            </a:r>
            <a:r>
              <a:rPr lang="es-ES" sz="1600" b="1" dirty="0" err="1">
                <a:latin typeface="Georgia" panose="02040502050405020303" pitchFamily="18" charset="0"/>
              </a:rPr>
              <a:t>competitivitat</a:t>
            </a:r>
            <a:r>
              <a:rPr lang="es-ES" sz="1600" b="1" dirty="0">
                <a:latin typeface="Georgia" panose="02040502050405020303" pitchFamily="18" charset="0"/>
              </a:rPr>
              <a:t> a Europa: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b="1" dirty="0">
                <a:latin typeface="Georgia" panose="02040502050405020303" pitchFamily="18" charset="0"/>
              </a:rPr>
              <a:t>1a. </a:t>
            </a:r>
            <a:r>
              <a:rPr lang="es-ES" sz="1400" dirty="0" err="1">
                <a:latin typeface="Georgia" panose="02040502050405020303" pitchFamily="18" charset="0"/>
              </a:rPr>
              <a:t>universitat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espanyola</a:t>
            </a:r>
            <a:r>
              <a:rPr lang="es-ES" sz="1400" dirty="0">
                <a:latin typeface="Georgia" panose="02040502050405020303" pitchFamily="18" charset="0"/>
              </a:rPr>
              <a:t> en </a:t>
            </a:r>
            <a:r>
              <a:rPr lang="es-ES" sz="1400" i="1" dirty="0" err="1">
                <a:latin typeface="Georgia" panose="02040502050405020303" pitchFamily="18" charset="0"/>
              </a:rPr>
              <a:t>grants</a:t>
            </a:r>
            <a:r>
              <a:rPr lang="es-ES" sz="1400" dirty="0">
                <a:latin typeface="Georgia" panose="02040502050405020303" pitchFamily="18" charset="0"/>
              </a:rPr>
              <a:t> del </a:t>
            </a:r>
            <a:r>
              <a:rPr lang="es-ES" sz="1400" b="1" dirty="0">
                <a:latin typeface="Georgia" panose="02040502050405020303" pitchFamily="18" charset="0"/>
              </a:rPr>
              <a:t>Consell </a:t>
            </a:r>
            <a:r>
              <a:rPr lang="es-ES" sz="1400" b="1" dirty="0" err="1">
                <a:latin typeface="Georgia" panose="02040502050405020303" pitchFamily="18" charset="0"/>
              </a:rPr>
              <a:t>Europeu</a:t>
            </a:r>
            <a:r>
              <a:rPr lang="es-ES" sz="1400" b="1" dirty="0">
                <a:latin typeface="Georgia" panose="02040502050405020303" pitchFamily="18" charset="0"/>
              </a:rPr>
              <a:t> de la Recerca </a:t>
            </a:r>
          </a:p>
          <a:p>
            <a:pPr marL="268288">
              <a:buClr>
                <a:srgbClr val="C00000"/>
              </a:buClr>
            </a:pPr>
            <a:r>
              <a:rPr lang="es-ES" sz="1400" dirty="0">
                <a:latin typeface="Georgia" panose="02040502050405020303" pitchFamily="18" charset="0"/>
              </a:rPr>
              <a:t>(en </a:t>
            </a:r>
            <a:r>
              <a:rPr lang="es-ES" sz="1400" dirty="0" err="1">
                <a:latin typeface="Georgia" panose="02040502050405020303" pitchFamily="18" charset="0"/>
              </a:rPr>
              <a:t>relació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amb</a:t>
            </a:r>
            <a:r>
              <a:rPr lang="es-ES" sz="1400" dirty="0">
                <a:latin typeface="Georgia" panose="02040502050405020303" pitchFamily="18" charset="0"/>
              </a:rPr>
              <a:t> el </a:t>
            </a:r>
            <a:r>
              <a:rPr lang="es-ES" sz="1400" dirty="0" err="1">
                <a:latin typeface="Georgia" panose="02040502050405020303" pitchFamily="18" charset="0"/>
              </a:rPr>
              <a:t>professorat</a:t>
            </a:r>
            <a:r>
              <a:rPr lang="es-ES" sz="1400" dirty="0">
                <a:latin typeface="Georgia" panose="02040502050405020303" pitchFamily="18" charset="0"/>
              </a:rPr>
              <a:t>)</a:t>
            </a:r>
            <a:endParaRPr lang="es-ES" sz="1400" b="1" dirty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</a:pPr>
            <a:endParaRPr lang="es-ES" sz="1000" dirty="0">
              <a:latin typeface="Georgia" panose="02040502050405020303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dirty="0" err="1">
                <a:latin typeface="Georgia" panose="02040502050405020303" pitchFamily="18" charset="0"/>
              </a:rPr>
              <a:t>Resultats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Horizon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Europe</a:t>
            </a:r>
            <a:r>
              <a:rPr lang="es-ES" sz="1400" b="1" dirty="0">
                <a:latin typeface="Georgia" panose="02040502050405020303" pitchFamily="18" charset="0"/>
              </a:rPr>
              <a:t> </a:t>
            </a:r>
            <a:r>
              <a:rPr lang="es-ES" sz="1400" dirty="0">
                <a:latin typeface="Georgia" panose="02040502050405020303" pitchFamily="18" charset="0"/>
              </a:rPr>
              <a:t>(</a:t>
            </a:r>
            <a:r>
              <a:rPr lang="es-ES" sz="1400" dirty="0" err="1">
                <a:latin typeface="Georgia" panose="02040502050405020303" pitchFamily="18" charset="0"/>
              </a:rPr>
              <a:t>gener</a:t>
            </a:r>
            <a:r>
              <a:rPr lang="es-ES" sz="1400" dirty="0">
                <a:latin typeface="Georgia" panose="02040502050405020303" pitchFamily="18" charset="0"/>
              </a:rPr>
              <a:t> 2024)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</a:p>
          <a:p>
            <a:pPr marL="266700">
              <a:buClr>
                <a:srgbClr val="C00000"/>
              </a:buClr>
            </a:pPr>
            <a:r>
              <a:rPr lang="es-ES" sz="1400" b="1" dirty="0">
                <a:latin typeface="Georgia" panose="02040502050405020303" pitchFamily="18" charset="0"/>
              </a:rPr>
              <a:t>61 </a:t>
            </a:r>
            <a:r>
              <a:rPr lang="es-ES" sz="1400" b="1" dirty="0" err="1">
                <a:latin typeface="Georgia" panose="02040502050405020303" pitchFamily="18" charset="0"/>
              </a:rPr>
              <a:t>projectes</a:t>
            </a:r>
            <a:r>
              <a:rPr lang="es-ES" sz="1400" b="1" dirty="0">
                <a:latin typeface="Georgia" panose="02040502050405020303" pitchFamily="18" charset="0"/>
              </a:rPr>
              <a:t> i 43M€</a:t>
            </a:r>
            <a:r>
              <a:rPr lang="es-ES" sz="1400" dirty="0">
                <a:latin typeface="Georgia" panose="02040502050405020303" pitchFamily="18" charset="0"/>
              </a:rPr>
              <a:t>, </a:t>
            </a:r>
            <a:r>
              <a:rPr lang="fr-FR" sz="1400" dirty="0" err="1">
                <a:latin typeface="Georgia" panose="02040502050405020303" pitchFamily="18" charset="0"/>
              </a:rPr>
              <a:t>incloent</a:t>
            </a:r>
            <a:r>
              <a:rPr lang="fr-FR" sz="1400" dirty="0">
                <a:latin typeface="Georgia" panose="02040502050405020303" pitchFamily="18" charset="0"/>
              </a:rPr>
              <a:t>-hi: 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21 ERC Grants (26,6M€)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16 </a:t>
            </a:r>
            <a:r>
              <a:rPr lang="fr-FR" sz="1400" dirty="0" err="1">
                <a:latin typeface="Georgia" panose="02040502050405020303" pitchFamily="18" charset="0"/>
              </a:rPr>
              <a:t>accions</a:t>
            </a:r>
            <a:r>
              <a:rPr lang="fr-FR" sz="1400" dirty="0">
                <a:latin typeface="Georgia" panose="02040502050405020303" pitchFamily="18" charset="0"/>
              </a:rPr>
              <a:t> Marie Curie (3,4M€)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30DB5F4-B650-8D64-E243-CF0B319FE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752" r="1532" b="4188"/>
          <a:stretch/>
        </p:blipFill>
        <p:spPr bwMode="auto">
          <a:xfrm>
            <a:off x="2411759" y="1664327"/>
            <a:ext cx="4320481" cy="247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B2650C4-CB03-7CEC-F312-5E2246D2D7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0" t="3548" r="46373" b="5688"/>
          <a:stretch/>
        </p:blipFill>
        <p:spPr bwMode="auto">
          <a:xfrm>
            <a:off x="539552" y="4722508"/>
            <a:ext cx="1889731" cy="193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F764797-6124-275C-565A-4826BA6DD209}"/>
              </a:ext>
            </a:extLst>
          </p:cNvPr>
          <p:cNvSpPr txBox="1"/>
          <p:nvPr/>
        </p:nvSpPr>
        <p:spPr>
          <a:xfrm>
            <a:off x="1765471" y="1079552"/>
            <a:ext cx="5613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Evolució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del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finançament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de la recerca a la UPF en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milions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d’euros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(2007-2022)</a:t>
            </a:r>
            <a:endParaRPr lang="es-ES" sz="1600" b="0" dirty="0">
              <a:effectLst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63E9B6-B1CF-C5A5-68C3-ED6C63C35D63}"/>
              </a:ext>
            </a:extLst>
          </p:cNvPr>
          <p:cNvSpPr txBox="1"/>
          <p:nvPr/>
        </p:nvSpPr>
        <p:spPr>
          <a:xfrm>
            <a:off x="564420" y="4261321"/>
            <a:ext cx="3873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Finançament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de la recerca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segons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el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seu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origen (2022)</a:t>
            </a:r>
            <a:endParaRPr lang="es-ES" sz="1400" b="0" dirty="0">
              <a:effectLst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665B2E2-5D08-2C33-E2FB-5FA871D429AF}"/>
              </a:ext>
            </a:extLst>
          </p:cNvPr>
          <p:cNvSpPr txBox="1"/>
          <p:nvPr/>
        </p:nvSpPr>
        <p:spPr>
          <a:xfrm>
            <a:off x="2717418" y="5173087"/>
            <a:ext cx="2142614" cy="1035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1050" kern="1200" dirty="0" err="1">
                <a:latin typeface="Georgia" panose="02040502050405020303" pitchFamily="18" charset="0"/>
              </a:rPr>
              <a:t>Administració</a:t>
            </a:r>
            <a:r>
              <a:rPr lang="es-ES" sz="1050" kern="1200" dirty="0">
                <a:latin typeface="Georgia" panose="02040502050405020303" pitchFamily="18" charset="0"/>
              </a:rPr>
              <a:t> europea</a:t>
            </a:r>
          </a:p>
          <a:p>
            <a:pPr lvl="0">
              <a:lnSpc>
                <a:spcPct val="150000"/>
              </a:lnSpc>
            </a:pPr>
            <a:r>
              <a:rPr lang="es-ES" sz="1050" dirty="0" err="1">
                <a:latin typeface="Georgia" panose="02040502050405020303" pitchFamily="18" charset="0"/>
              </a:rPr>
              <a:t>Administració</a:t>
            </a:r>
            <a:r>
              <a:rPr lang="es-ES" sz="1050" dirty="0">
                <a:latin typeface="Georgia" panose="02040502050405020303" pitchFamily="18" charset="0"/>
              </a:rPr>
              <a:t> estatal</a:t>
            </a:r>
          </a:p>
          <a:p>
            <a:pPr lvl="0">
              <a:lnSpc>
                <a:spcPct val="150000"/>
              </a:lnSpc>
            </a:pPr>
            <a:r>
              <a:rPr lang="es-ES" sz="1050" dirty="0" err="1">
                <a:latin typeface="Georgia" panose="02040502050405020303" pitchFamily="18" charset="0"/>
              </a:rPr>
              <a:t>Administració</a:t>
            </a:r>
            <a:r>
              <a:rPr lang="es-ES" sz="1050" dirty="0">
                <a:latin typeface="Georgia" panose="02040502050405020303" pitchFamily="18" charset="0"/>
              </a:rPr>
              <a:t> </a:t>
            </a:r>
            <a:r>
              <a:rPr lang="es-ES" sz="1050" dirty="0" err="1">
                <a:latin typeface="Georgia" panose="02040502050405020303" pitchFamily="18" charset="0"/>
              </a:rPr>
              <a:t>autonòmica</a:t>
            </a:r>
            <a:endParaRPr lang="es-ES" sz="1050" dirty="0">
              <a:latin typeface="Georgia" panose="02040502050405020303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1050" dirty="0" err="1">
                <a:latin typeface="Georgia" panose="02040502050405020303" pitchFamily="18" charset="0"/>
              </a:rPr>
              <a:t>Empreses</a:t>
            </a:r>
            <a:r>
              <a:rPr lang="es-ES" sz="1050" dirty="0">
                <a:latin typeface="Georgia" panose="02040502050405020303" pitchFamily="18" charset="0"/>
              </a:rPr>
              <a:t> i </a:t>
            </a:r>
            <a:r>
              <a:rPr lang="es-ES" sz="1050" dirty="0" err="1">
                <a:latin typeface="Georgia" panose="02040502050405020303" pitchFamily="18" charset="0"/>
              </a:rPr>
              <a:t>institucions</a:t>
            </a:r>
            <a:endParaRPr lang="es-ES" sz="105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8E9CDCD-910B-402B-4117-CE62CCD43B66}"/>
              </a:ext>
            </a:extLst>
          </p:cNvPr>
          <p:cNvSpPr/>
          <p:nvPr/>
        </p:nvSpPr>
        <p:spPr>
          <a:xfrm>
            <a:off x="2555776" y="5274332"/>
            <a:ext cx="156497" cy="156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73784F9-E0EE-B562-EEB6-29B5C9E621A8}"/>
              </a:ext>
            </a:extLst>
          </p:cNvPr>
          <p:cNvSpPr/>
          <p:nvPr/>
        </p:nvSpPr>
        <p:spPr>
          <a:xfrm>
            <a:off x="2555776" y="5517232"/>
            <a:ext cx="156497" cy="156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931775-32B6-294B-6102-317C5C4FFC3D}"/>
              </a:ext>
            </a:extLst>
          </p:cNvPr>
          <p:cNvSpPr/>
          <p:nvPr/>
        </p:nvSpPr>
        <p:spPr>
          <a:xfrm>
            <a:off x="2555776" y="5770426"/>
            <a:ext cx="156497" cy="1564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FC52EBF-4C61-9C3B-093E-223C9A508EC5}"/>
              </a:ext>
            </a:extLst>
          </p:cNvPr>
          <p:cNvSpPr/>
          <p:nvPr/>
        </p:nvSpPr>
        <p:spPr>
          <a:xfrm>
            <a:off x="2555775" y="6011013"/>
            <a:ext cx="156497" cy="1564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2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Recerca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d’excelència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alguns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indicadors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09975426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84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1106</Words>
  <Application>Microsoft Office PowerPoint</Application>
  <PresentationFormat>Presentació en pantalla (4:3)</PresentationFormat>
  <Paragraphs>260</Paragraphs>
  <Slides>12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Verdana</vt:lpstr>
      <vt:lpstr>Wingdings</vt:lpstr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U16433</dc:creator>
  <cp:lastModifiedBy>Laura Saus</cp:lastModifiedBy>
  <cp:revision>102</cp:revision>
  <cp:lastPrinted>2020-02-04T09:10:22Z</cp:lastPrinted>
  <dcterms:created xsi:type="dcterms:W3CDTF">2012-11-28T12:18:33Z</dcterms:created>
  <dcterms:modified xsi:type="dcterms:W3CDTF">2024-03-13T11:01:51Z</dcterms:modified>
</cp:coreProperties>
</file>